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activeX/activeX1.xml" ContentType="application/vnd.ms-office.activeX+xml"/>
  <Override PartName="/ppt/activeX/activeX2.xml" ContentType="application/vnd.ms-office.activeX+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 id="2147483675" r:id="rId5"/>
    <p:sldMasterId id="2147483677" r:id="rId6"/>
    <p:sldMasterId id="2147483679" r:id="rId7"/>
    <p:sldMasterId id="2147483681" r:id="rId8"/>
    <p:sldMasterId id="2147483693" r:id="rId9"/>
  </p:sldMasterIdLst>
  <p:notesMasterIdLst>
    <p:notesMasterId r:id="rId12"/>
  </p:notesMasterIdLst>
  <p:handoutMasterIdLst>
    <p:handoutMasterId r:id="rId13"/>
  </p:handoutMasterIdLst>
  <p:sldIdLst>
    <p:sldId id="274" r:id="rId10"/>
    <p:sldId id="272" r:id="rId11"/>
  </p:sldIdLst>
  <p:sldSz cx="6858000" cy="9144000" type="screen4x3"/>
  <p:notesSz cx="6884988" cy="100155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0E6"/>
    <a:srgbClr val="5D0096"/>
    <a:srgbClr val="3F2A5A"/>
    <a:srgbClr val="541C84"/>
    <a:srgbClr val="FFFFFF"/>
    <a:srgbClr val="B9B9B9"/>
    <a:srgbClr val="FA4242"/>
    <a:srgbClr val="EA543A"/>
    <a:srgbClr val="E9E3F1"/>
    <a:srgbClr val="FDEF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8" autoAdjust="0"/>
    <p:restoredTop sz="94660"/>
  </p:normalViewPr>
  <p:slideViewPr>
    <p:cSldViewPr snapToGrid="0">
      <p:cViewPr varScale="1">
        <p:scale>
          <a:sx n="70" d="100"/>
          <a:sy n="70" d="100"/>
        </p:scale>
        <p:origin x="1932" y="39"/>
      </p:cViewPr>
      <p:guideLst>
        <p:guide orient="horz" pos="2880"/>
        <p:guide pos="2160"/>
      </p:guideLst>
    </p:cSldViewPr>
  </p:slideViewPr>
  <p:notesTextViewPr>
    <p:cViewPr>
      <p:scale>
        <a:sx n="1" d="1"/>
        <a:sy n="1" d="1"/>
      </p:scale>
      <p:origin x="0" y="0"/>
    </p:cViewPr>
  </p:notesTextViewPr>
  <p:notesViewPr>
    <p:cSldViewPr snapToGrid="0">
      <p:cViewPr varScale="1">
        <p:scale>
          <a:sx n="77" d="100"/>
          <a:sy n="77" d="100"/>
        </p:scale>
        <p:origin x="135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presProps" Target="presProps.xml"/></Relationships>
</file>

<file path=ppt/activeX/activeX1.xml><?xml version="1.0" encoding="utf-8"?>
<ax:ocx xmlns:ax="http://schemas.microsoft.com/office/2006/activeX" xmlns:r="http://schemas.openxmlformats.org/officeDocument/2006/relationships" ax:classid="{D9347033-9612-11D1-9D75-00C04FCC8CDC}" ax:persistence="persistPropertyBag">
  <ax:ocxPr ax:name="_cx" ax:value="1905"/>
  <ax:ocxPr ax:name="_cy" ax:value="1482"/>
  <ax:ocxPr ax:name="Style" ax:value="11"/>
  <ax:ocxPr ax:name="SubStyle" ax:value="-1"/>
  <ax:ocxPr ax:name="Validation" ax:value="2"/>
  <ax:ocxPr ax:name="LineWeight" ax:value="3"/>
  <ax:ocxPr ax:name="Direction" ax:value="0"/>
  <ax:ocxPr ax:name="ShowData" ax:value="1"/>
  <ax:ocxPr ax:name="Value" ax:value="https://mt-pharma-jp.zoom.us/webinar/register/WN_JxVRLEszTAOsnPY06enowg"/>
  <ax:ocxPr ax:name="ForeColor" ax:value="0"/>
  <ax:ocxPr ax:name="BackColor" ax:value="16777215"/>
</ax:ocx>
</file>

<file path=ppt/activeX/activeX2.xml><?xml version="1.0" encoding="utf-8"?>
<ax:ocx xmlns:ax="http://schemas.microsoft.com/office/2006/activeX" xmlns:r="http://schemas.openxmlformats.org/officeDocument/2006/relationships" ax:classid="{D9347033-9612-11D1-9D75-00C04FCC8CDC}" ax:persistence="persistPropertyBag">
  <ax:ocxPr ax:name="_cx" ax:value="3298"/>
  <ax:ocxPr ax:name="_cy" ax:value="3298"/>
  <ax:ocxPr ax:name="Style" ax:value="11"/>
  <ax:ocxPr ax:name="SubStyle" ax:value="0"/>
  <ax:ocxPr ax:name="Validation" ax:value="2"/>
  <ax:ocxPr ax:name="LineWeight" ax:value="3"/>
  <ax:ocxPr ax:name="Direction" ax:value="0"/>
  <ax:ocxPr ax:name="ShowData" ax:value="1"/>
  <ax:ocxPr ax:name="Value" ax:value="https://mt-pharma-jp.zoom.us/webinar/register/WN_JxVRLEszTAOsnPY06enowg"/>
  <ax:ocxPr ax:name="ForeColor" ax:value="0"/>
  <ax:ocxPr ax:name="BackColor" ax:value="16777215"/>
</ax:ocx>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2913" cy="501650"/>
          </a:xfrm>
          <a:prstGeom prst="rect">
            <a:avLst/>
          </a:prstGeom>
        </p:spPr>
        <p:txBody>
          <a:bodyPr vert="horz" lIns="91440" tIns="45720" rIns="91440" bIns="45720"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0" y="9513888"/>
            <a:ext cx="2982913"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900488" y="9513888"/>
            <a:ext cx="2982912" cy="501650"/>
          </a:xfrm>
          <a:prstGeom prst="rect">
            <a:avLst/>
          </a:prstGeom>
        </p:spPr>
        <p:txBody>
          <a:bodyPr vert="horz" lIns="91440" tIns="45720" rIns="91440" bIns="45720" rtlCol="0" anchor="b"/>
          <a:lstStyle>
            <a:lvl1pPr algn="r">
              <a:defRPr sz="1200"/>
            </a:lvl1pPr>
          </a:lstStyle>
          <a:p>
            <a:fld id="{328A4B06-0803-4C32-99FB-111891116987}" type="slidenum">
              <a:rPr kumimoji="1" lang="ja-JP" altLang="en-US" smtClean="0"/>
              <a:t>‹#›</a:t>
            </a:fld>
            <a:endParaRPr kumimoji="1" lang="ja-JP" altLang="en-US"/>
          </a:p>
        </p:txBody>
      </p:sp>
    </p:spTree>
    <p:extLst>
      <p:ext uri="{BB962C8B-B14F-4D97-AF65-F5344CB8AC3E}">
        <p14:creationId xmlns:p14="http://schemas.microsoft.com/office/powerpoint/2010/main" val="2501184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3495" cy="502516"/>
          </a:xfrm>
          <a:prstGeom prst="rect">
            <a:avLst/>
          </a:prstGeom>
        </p:spPr>
        <p:txBody>
          <a:bodyPr vert="horz" lIns="96570" tIns="48285" rIns="96570" bIns="48285" rtlCol="0"/>
          <a:lstStyle>
            <a:lvl1pPr algn="l">
              <a:defRPr sz="1300"/>
            </a:lvl1pPr>
          </a:lstStyle>
          <a:p>
            <a:endParaRPr kumimoji="1" lang="ja-JP" altLang="en-US"/>
          </a:p>
        </p:txBody>
      </p:sp>
      <p:sp>
        <p:nvSpPr>
          <p:cNvPr id="3" name="日付プレースホルダー 2"/>
          <p:cNvSpPr>
            <a:spLocks noGrp="1"/>
          </p:cNvSpPr>
          <p:nvPr>
            <p:ph type="dt" idx="1"/>
          </p:nvPr>
        </p:nvSpPr>
        <p:spPr>
          <a:xfrm>
            <a:off x="3899900" y="0"/>
            <a:ext cx="2983495" cy="502516"/>
          </a:xfrm>
          <a:prstGeom prst="rect">
            <a:avLst/>
          </a:prstGeom>
        </p:spPr>
        <p:txBody>
          <a:bodyPr vert="horz" lIns="96570" tIns="48285" rIns="96570" bIns="48285" rtlCol="0"/>
          <a:lstStyle>
            <a:lvl1pPr algn="r">
              <a:defRPr sz="1300"/>
            </a:lvl1pPr>
          </a:lstStyle>
          <a:p>
            <a:fld id="{63B15EC7-9101-4C96-9E7A-1F290682EFFB}" type="datetimeFigureOut">
              <a:rPr kumimoji="1" lang="ja-JP" altLang="en-US" smtClean="0"/>
              <a:t>2026/2/16</a:t>
            </a:fld>
            <a:endParaRPr kumimoji="1" lang="ja-JP" altLang="en-US"/>
          </a:p>
        </p:txBody>
      </p:sp>
      <p:sp>
        <p:nvSpPr>
          <p:cNvPr id="4" name="スライド イメージ プレースホルダー 3"/>
          <p:cNvSpPr>
            <a:spLocks noGrp="1" noRot="1" noChangeAspect="1"/>
          </p:cNvSpPr>
          <p:nvPr>
            <p:ph type="sldImg" idx="2"/>
          </p:nvPr>
        </p:nvSpPr>
        <p:spPr>
          <a:xfrm>
            <a:off x="2176463" y="1252538"/>
            <a:ext cx="2532062" cy="3379787"/>
          </a:xfrm>
          <a:prstGeom prst="rect">
            <a:avLst/>
          </a:prstGeom>
          <a:noFill/>
          <a:ln w="12700">
            <a:solidFill>
              <a:prstClr val="black"/>
            </a:solidFill>
          </a:ln>
        </p:spPr>
        <p:txBody>
          <a:bodyPr vert="horz" lIns="96570" tIns="48285" rIns="96570" bIns="48285" rtlCol="0" anchor="ctr"/>
          <a:lstStyle/>
          <a:p>
            <a:endParaRPr lang="ja-JP" altLang="en-US"/>
          </a:p>
        </p:txBody>
      </p:sp>
      <p:sp>
        <p:nvSpPr>
          <p:cNvPr id="5" name="ノート プレースホルダー 4"/>
          <p:cNvSpPr>
            <a:spLocks noGrp="1"/>
          </p:cNvSpPr>
          <p:nvPr>
            <p:ph type="body" sz="quarter" idx="3"/>
          </p:nvPr>
        </p:nvSpPr>
        <p:spPr>
          <a:xfrm>
            <a:off x="688499" y="4819978"/>
            <a:ext cx="5507990" cy="3943618"/>
          </a:xfrm>
          <a:prstGeom prst="rect">
            <a:avLst/>
          </a:prstGeom>
        </p:spPr>
        <p:txBody>
          <a:bodyPr vert="horz" lIns="96570" tIns="48285" rIns="96570" bIns="482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3023"/>
            <a:ext cx="2983495" cy="502515"/>
          </a:xfrm>
          <a:prstGeom prst="rect">
            <a:avLst/>
          </a:prstGeom>
        </p:spPr>
        <p:txBody>
          <a:bodyPr vert="horz" lIns="96570" tIns="48285" rIns="96570" bIns="48285"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99900" y="9513023"/>
            <a:ext cx="2983495" cy="502515"/>
          </a:xfrm>
          <a:prstGeom prst="rect">
            <a:avLst/>
          </a:prstGeom>
        </p:spPr>
        <p:txBody>
          <a:bodyPr vert="horz" lIns="96570" tIns="48285" rIns="96570" bIns="48285" rtlCol="0" anchor="b"/>
          <a:lstStyle>
            <a:lvl1pPr algn="r">
              <a:defRPr sz="1300"/>
            </a:lvl1pPr>
          </a:lstStyle>
          <a:p>
            <a:fld id="{A5B2FCAD-6066-4007-836C-8D4073CDB8CC}" type="slidenum">
              <a:rPr kumimoji="1" lang="ja-JP" altLang="en-US" smtClean="0"/>
              <a:t>‹#›</a:t>
            </a:fld>
            <a:endParaRPr kumimoji="1" lang="ja-JP" altLang="en-US"/>
          </a:p>
        </p:txBody>
      </p:sp>
    </p:spTree>
    <p:extLst>
      <p:ext uri="{BB962C8B-B14F-4D97-AF65-F5344CB8AC3E}">
        <p14:creationId xmlns:p14="http://schemas.microsoft.com/office/powerpoint/2010/main" val="14943067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010659-2DE7-3073-3AC4-2877BF9FFB30}"/>
              </a:ext>
            </a:extLst>
          </p:cNvPr>
          <p:cNvSpPr>
            <a:spLocks noGrp="1"/>
          </p:cNvSpPr>
          <p:nvPr>
            <p:ph type="ctrTitle"/>
          </p:nvPr>
        </p:nvSpPr>
        <p:spPr>
          <a:xfrm>
            <a:off x="857250" y="1497013"/>
            <a:ext cx="5143500" cy="3182937"/>
          </a:xfrm>
          <a:prstGeom prst="rect">
            <a:avLst/>
          </a:prstGeom>
        </p:spPr>
        <p:txBody>
          <a:bodyPr anchor="b"/>
          <a:lstStyle>
            <a:lvl1pPr algn="ctr">
              <a:defRPr sz="6000"/>
            </a:lvl1pPr>
          </a:lstStyle>
          <a:p>
            <a:r>
              <a:rPr lang="ja-JP" altLang="en-US"/>
              <a:t>マスター タイトルの書式設定</a:t>
            </a:r>
          </a:p>
        </p:txBody>
      </p:sp>
      <p:sp>
        <p:nvSpPr>
          <p:cNvPr id="3" name="字幕 2">
            <a:extLst>
              <a:ext uri="{FF2B5EF4-FFF2-40B4-BE49-F238E27FC236}">
                <a16:creationId xmlns:a16="http://schemas.microsoft.com/office/drawing/2014/main" id="{196F6DA1-CD0B-71AA-E549-5617452F3966}"/>
              </a:ext>
            </a:extLst>
          </p:cNvPr>
          <p:cNvSpPr>
            <a:spLocks noGrp="1"/>
          </p:cNvSpPr>
          <p:nvPr>
            <p:ph type="subTitle" idx="1"/>
          </p:nvPr>
        </p:nvSpPr>
        <p:spPr>
          <a:xfrm>
            <a:off x="857250" y="4802188"/>
            <a:ext cx="5143500" cy="220821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Tree>
    <p:extLst>
      <p:ext uri="{BB962C8B-B14F-4D97-AF65-F5344CB8AC3E}">
        <p14:creationId xmlns:p14="http://schemas.microsoft.com/office/powerpoint/2010/main" val="1891548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0BD0867-4366-4276-823F-49A81CF086E7}" type="datetimeFigureOut">
              <a:rPr kumimoji="1" lang="ja-JP" altLang="en-US" smtClean="0"/>
              <a:t>2026/2/16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2372079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0BD0867-4366-4276-823F-49A81CF086E7}" type="datetimeFigureOut">
              <a:rPr kumimoji="1" lang="ja-JP" altLang="en-US" smtClean="0"/>
              <a:t>2026/2/16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3219012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1913469"/>
            <a:ext cx="2256235" cy="6254751"/>
          </a:xfrm>
        </p:spPr>
        <p:txBody>
          <a:bodyPr/>
          <a:lstStyle>
            <a:lvl1pPr marL="0" indent="0">
              <a:buNone/>
              <a:defRPr sz="1400"/>
            </a:lvl1pPr>
            <a:lvl2pPr marL="457233" indent="0">
              <a:buNone/>
              <a:defRPr sz="1200"/>
            </a:lvl2pPr>
            <a:lvl3pPr marL="914466" indent="0">
              <a:buNone/>
              <a:defRPr sz="1000"/>
            </a:lvl3pPr>
            <a:lvl4pPr marL="1371699" indent="0">
              <a:buNone/>
              <a:defRPr sz="900"/>
            </a:lvl4pPr>
            <a:lvl5pPr marL="1828931" indent="0">
              <a:buNone/>
              <a:defRPr sz="900"/>
            </a:lvl5pPr>
            <a:lvl6pPr marL="2286164" indent="0">
              <a:buNone/>
              <a:defRPr sz="900"/>
            </a:lvl6pPr>
            <a:lvl7pPr marL="2743397" indent="0">
              <a:buNone/>
              <a:defRPr sz="900"/>
            </a:lvl7pPr>
            <a:lvl8pPr marL="3200630" indent="0">
              <a:buNone/>
              <a:defRPr sz="900"/>
            </a:lvl8pPr>
            <a:lvl9pPr marL="3657862"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BD0867-4366-4276-823F-49A81CF086E7}" type="datetimeFigureOut">
              <a:rPr kumimoji="1" lang="ja-JP" altLang="en-US" smtClean="0"/>
              <a:t>2026/2/16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39787518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2"/>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33" indent="0">
              <a:buNone/>
              <a:defRPr sz="2800"/>
            </a:lvl2pPr>
            <a:lvl3pPr marL="914466" indent="0">
              <a:buNone/>
              <a:defRPr sz="2400"/>
            </a:lvl3pPr>
            <a:lvl4pPr marL="1371699" indent="0">
              <a:buNone/>
              <a:defRPr sz="2000"/>
            </a:lvl4pPr>
            <a:lvl5pPr marL="1828931" indent="0">
              <a:buNone/>
              <a:defRPr sz="2000"/>
            </a:lvl5pPr>
            <a:lvl6pPr marL="2286164" indent="0">
              <a:buNone/>
              <a:defRPr sz="2000"/>
            </a:lvl6pPr>
            <a:lvl7pPr marL="2743397" indent="0">
              <a:buNone/>
              <a:defRPr sz="2000"/>
            </a:lvl7pPr>
            <a:lvl8pPr marL="3200630" indent="0">
              <a:buNone/>
              <a:defRPr sz="2000"/>
            </a:lvl8pPr>
            <a:lvl9pPr marL="3657862"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3"/>
            <a:ext cx="4114800" cy="1073149"/>
          </a:xfrm>
        </p:spPr>
        <p:txBody>
          <a:bodyPr/>
          <a:lstStyle>
            <a:lvl1pPr marL="0" indent="0">
              <a:buNone/>
              <a:defRPr sz="1400"/>
            </a:lvl1pPr>
            <a:lvl2pPr marL="457233" indent="0">
              <a:buNone/>
              <a:defRPr sz="1200"/>
            </a:lvl2pPr>
            <a:lvl3pPr marL="914466" indent="0">
              <a:buNone/>
              <a:defRPr sz="1000"/>
            </a:lvl3pPr>
            <a:lvl4pPr marL="1371699" indent="0">
              <a:buNone/>
              <a:defRPr sz="900"/>
            </a:lvl4pPr>
            <a:lvl5pPr marL="1828931" indent="0">
              <a:buNone/>
              <a:defRPr sz="900"/>
            </a:lvl5pPr>
            <a:lvl6pPr marL="2286164" indent="0">
              <a:buNone/>
              <a:defRPr sz="900"/>
            </a:lvl6pPr>
            <a:lvl7pPr marL="2743397" indent="0">
              <a:buNone/>
              <a:defRPr sz="900"/>
            </a:lvl7pPr>
            <a:lvl8pPr marL="3200630" indent="0">
              <a:buNone/>
              <a:defRPr sz="900"/>
            </a:lvl8pPr>
            <a:lvl9pPr marL="3657862"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BD0867-4366-4276-823F-49A81CF086E7}" type="datetimeFigureOut">
              <a:rPr kumimoji="1" lang="ja-JP" altLang="en-US" smtClean="0"/>
              <a:t>2026/2/16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1276551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BD0867-4366-4276-823F-49A81CF086E7}" type="datetimeFigureOut">
              <a:rPr kumimoji="1" lang="ja-JP" altLang="en-US" smtClean="0"/>
              <a:t>2026/2/16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14499986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BD0867-4366-4276-823F-49A81CF086E7}" type="datetimeFigureOut">
              <a:rPr kumimoji="1" lang="ja-JP" altLang="en-US" smtClean="0"/>
              <a:t>2026/2/16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3013115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5437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1796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720614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6110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9"/>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33" indent="0" algn="ctr">
              <a:buNone/>
              <a:defRPr>
                <a:solidFill>
                  <a:schemeClr val="tx1">
                    <a:tint val="75000"/>
                  </a:schemeClr>
                </a:solidFill>
              </a:defRPr>
            </a:lvl2pPr>
            <a:lvl3pPr marL="914466" indent="0" algn="ctr">
              <a:buNone/>
              <a:defRPr>
                <a:solidFill>
                  <a:schemeClr val="tx1">
                    <a:tint val="75000"/>
                  </a:schemeClr>
                </a:solidFill>
              </a:defRPr>
            </a:lvl3pPr>
            <a:lvl4pPr marL="1371699" indent="0" algn="ctr">
              <a:buNone/>
              <a:defRPr>
                <a:solidFill>
                  <a:schemeClr val="tx1">
                    <a:tint val="75000"/>
                  </a:schemeClr>
                </a:solidFill>
              </a:defRPr>
            </a:lvl4pPr>
            <a:lvl5pPr marL="1828931" indent="0" algn="ctr">
              <a:buNone/>
              <a:defRPr>
                <a:solidFill>
                  <a:schemeClr val="tx1">
                    <a:tint val="75000"/>
                  </a:schemeClr>
                </a:solidFill>
              </a:defRPr>
            </a:lvl5pPr>
            <a:lvl6pPr marL="2286164" indent="0" algn="ctr">
              <a:buNone/>
              <a:defRPr>
                <a:solidFill>
                  <a:schemeClr val="tx1">
                    <a:tint val="75000"/>
                  </a:schemeClr>
                </a:solidFill>
              </a:defRPr>
            </a:lvl6pPr>
            <a:lvl7pPr marL="2743397" indent="0" algn="ctr">
              <a:buNone/>
              <a:defRPr>
                <a:solidFill>
                  <a:schemeClr val="tx1">
                    <a:tint val="75000"/>
                  </a:schemeClr>
                </a:solidFill>
              </a:defRPr>
            </a:lvl7pPr>
            <a:lvl8pPr marL="3200630" indent="0" algn="ctr">
              <a:buNone/>
              <a:defRPr>
                <a:solidFill>
                  <a:schemeClr val="tx1">
                    <a:tint val="75000"/>
                  </a:schemeClr>
                </a:solidFill>
              </a:defRPr>
            </a:lvl8pPr>
            <a:lvl9pPr marL="365786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0BD0867-4366-4276-823F-49A81CF086E7}" type="datetimeFigureOut">
              <a:rPr kumimoji="1" lang="ja-JP" altLang="en-US" smtClean="0"/>
              <a:t>2026/2/16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3437769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BD0867-4366-4276-823F-49A81CF086E7}" type="datetimeFigureOut">
              <a:rPr kumimoji="1" lang="ja-JP" altLang="en-US" smtClean="0"/>
              <a:t>2026/2/16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216529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33" indent="0">
              <a:buNone/>
              <a:defRPr sz="1800">
                <a:solidFill>
                  <a:schemeClr val="tx1">
                    <a:tint val="75000"/>
                  </a:schemeClr>
                </a:solidFill>
              </a:defRPr>
            </a:lvl2pPr>
            <a:lvl3pPr marL="914466" indent="0">
              <a:buNone/>
              <a:defRPr sz="1600">
                <a:solidFill>
                  <a:schemeClr val="tx1">
                    <a:tint val="75000"/>
                  </a:schemeClr>
                </a:solidFill>
              </a:defRPr>
            </a:lvl3pPr>
            <a:lvl4pPr marL="1371699" indent="0">
              <a:buNone/>
              <a:defRPr sz="1400">
                <a:solidFill>
                  <a:schemeClr val="tx1">
                    <a:tint val="75000"/>
                  </a:schemeClr>
                </a:solidFill>
              </a:defRPr>
            </a:lvl4pPr>
            <a:lvl5pPr marL="1828931" indent="0">
              <a:buNone/>
              <a:defRPr sz="1400">
                <a:solidFill>
                  <a:schemeClr val="tx1">
                    <a:tint val="75000"/>
                  </a:schemeClr>
                </a:solidFill>
              </a:defRPr>
            </a:lvl5pPr>
            <a:lvl6pPr marL="2286164" indent="0">
              <a:buNone/>
              <a:defRPr sz="1400">
                <a:solidFill>
                  <a:schemeClr val="tx1">
                    <a:tint val="75000"/>
                  </a:schemeClr>
                </a:solidFill>
              </a:defRPr>
            </a:lvl6pPr>
            <a:lvl7pPr marL="2743397" indent="0">
              <a:buNone/>
              <a:defRPr sz="1400">
                <a:solidFill>
                  <a:schemeClr val="tx1">
                    <a:tint val="75000"/>
                  </a:schemeClr>
                </a:solidFill>
              </a:defRPr>
            </a:lvl7pPr>
            <a:lvl8pPr marL="3200630" indent="0">
              <a:buNone/>
              <a:defRPr sz="1400">
                <a:solidFill>
                  <a:schemeClr val="tx1">
                    <a:tint val="75000"/>
                  </a:schemeClr>
                </a:solidFill>
              </a:defRPr>
            </a:lvl8pPr>
            <a:lvl9pPr marL="3657862"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0BD0867-4366-4276-823F-49A81CF086E7}" type="datetimeFigureOut">
              <a:rPr kumimoji="1" lang="ja-JP" altLang="en-US" smtClean="0"/>
              <a:t>2026/2/16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2949623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2844802"/>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2844802"/>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0BD0867-4366-4276-823F-49A81CF086E7}" type="datetimeFigureOut">
              <a:rPr kumimoji="1" lang="ja-JP" altLang="en-US" smtClean="0"/>
              <a:t>2026/2/16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622578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33" indent="0">
              <a:buNone/>
              <a:defRPr sz="2000" b="1"/>
            </a:lvl2pPr>
            <a:lvl3pPr marL="914466" indent="0">
              <a:buNone/>
              <a:defRPr sz="1800" b="1"/>
            </a:lvl3pPr>
            <a:lvl4pPr marL="1371699" indent="0">
              <a:buNone/>
              <a:defRPr sz="1600" b="1"/>
            </a:lvl4pPr>
            <a:lvl5pPr marL="1828931" indent="0">
              <a:buNone/>
              <a:defRPr sz="1600" b="1"/>
            </a:lvl5pPr>
            <a:lvl6pPr marL="2286164" indent="0">
              <a:buNone/>
              <a:defRPr sz="1600" b="1"/>
            </a:lvl6pPr>
            <a:lvl7pPr marL="2743397" indent="0">
              <a:buNone/>
              <a:defRPr sz="1600" b="1"/>
            </a:lvl7pPr>
            <a:lvl8pPr marL="3200630" indent="0">
              <a:buNone/>
              <a:defRPr sz="1600" b="1"/>
            </a:lvl8pPr>
            <a:lvl9pPr marL="3657862"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046817"/>
            <a:ext cx="3031331" cy="853016"/>
          </a:xfrm>
        </p:spPr>
        <p:txBody>
          <a:bodyPr anchor="b"/>
          <a:lstStyle>
            <a:lvl1pPr marL="0" indent="0">
              <a:buNone/>
              <a:defRPr sz="2400" b="1"/>
            </a:lvl1pPr>
            <a:lvl2pPr marL="457233" indent="0">
              <a:buNone/>
              <a:defRPr sz="2000" b="1"/>
            </a:lvl2pPr>
            <a:lvl3pPr marL="914466" indent="0">
              <a:buNone/>
              <a:defRPr sz="1800" b="1"/>
            </a:lvl3pPr>
            <a:lvl4pPr marL="1371699" indent="0">
              <a:buNone/>
              <a:defRPr sz="1600" b="1"/>
            </a:lvl4pPr>
            <a:lvl5pPr marL="1828931" indent="0">
              <a:buNone/>
              <a:defRPr sz="1600" b="1"/>
            </a:lvl5pPr>
            <a:lvl6pPr marL="2286164" indent="0">
              <a:buNone/>
              <a:defRPr sz="1600" b="1"/>
            </a:lvl6pPr>
            <a:lvl7pPr marL="2743397" indent="0">
              <a:buNone/>
              <a:defRPr sz="1600" b="1"/>
            </a:lvl7pPr>
            <a:lvl8pPr marL="3200630" indent="0">
              <a:buNone/>
              <a:defRPr sz="1600" b="1"/>
            </a:lvl8pPr>
            <a:lvl9pPr marL="3657862"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0BD0867-4366-4276-823F-49A81CF086E7}" type="datetimeFigureOut">
              <a:rPr kumimoji="1" lang="ja-JP" altLang="en-US" smtClean="0"/>
              <a:t>2026/2/16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9317092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5.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6.xml"/><Relationship Id="rId1" Type="http://schemas.openxmlformats.org/officeDocument/2006/relationships/slideLayout" Target="../slideLayouts/slideLayout16.xml"/><Relationship Id="rId5" Type="http://schemas.openxmlformats.org/officeDocument/2006/relationships/image" Target="../media/image6.pn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図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9132"/>
            <a:ext cx="6858000" cy="9134868"/>
          </a:xfrm>
          <a:prstGeom prst="rect">
            <a:avLst/>
          </a:prstGeom>
        </p:spPr>
      </p:pic>
    </p:spTree>
    <p:extLst>
      <p:ext uri="{BB962C8B-B14F-4D97-AF65-F5344CB8AC3E}">
        <p14:creationId xmlns:p14="http://schemas.microsoft.com/office/powerpoint/2010/main" val="3431480893"/>
      </p:ext>
    </p:extLst>
  </p:cSld>
  <p:clrMap bg1="lt1" tx1="dk1" bg2="lt2" tx2="dk2" accent1="accent1" accent2="accent2" accent3="accent3" accent4="accent4" accent5="accent5" accent6="accent6" hlink="hlink" folHlink="folHlink"/>
  <p:sldLayoutIdLst>
    <p:sldLayoutId id="2147483674" r:id="rId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8B48F170-AC6D-4908-A930-206731F0387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5218"/>
            <a:ext cx="6858000" cy="9133563"/>
          </a:xfrm>
          <a:prstGeom prst="rect">
            <a:avLst/>
          </a:prstGeom>
        </p:spPr>
      </p:pic>
    </p:spTree>
    <p:extLst>
      <p:ext uri="{BB962C8B-B14F-4D97-AF65-F5344CB8AC3E}">
        <p14:creationId xmlns:p14="http://schemas.microsoft.com/office/powerpoint/2010/main" val="985579038"/>
      </p:ext>
    </p:extLst>
  </p:cSld>
  <p:clrMap bg1="lt1" tx1="dk1" bg2="lt2" tx2="dk2" accent1="accent1" accent2="accent2" accent3="accent3" accent4="accent4" accent5="accent5" accent6="accent6" hlink="hlink" folHlink="folHlink"/>
  <p:sldLayoutIdLst>
    <p:sldLayoutId id="2147483676" r:id="rId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59DEC06D-166E-40DB-863E-5A60D70424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5218"/>
            <a:ext cx="6858000" cy="9133563"/>
          </a:xfrm>
          <a:prstGeom prst="rect">
            <a:avLst/>
          </a:prstGeom>
        </p:spPr>
      </p:pic>
    </p:spTree>
    <p:extLst>
      <p:ext uri="{BB962C8B-B14F-4D97-AF65-F5344CB8AC3E}">
        <p14:creationId xmlns:p14="http://schemas.microsoft.com/office/powerpoint/2010/main" val="541504609"/>
      </p:ext>
    </p:extLst>
  </p:cSld>
  <p:clrMap bg1="lt1" tx1="dk1" bg2="lt2" tx2="dk2" accent1="accent1" accent2="accent2" accent3="accent3" accent4="accent4" accent5="accent5" accent6="accent6" hlink="hlink" folHlink="folHlink"/>
  <p:sldLayoutIdLst>
    <p:sldLayoutId id="2147483678" r:id="rId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1369294B-CCB2-4446-9CB4-3F73C8F4FA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5218"/>
            <a:ext cx="6858000" cy="9133563"/>
          </a:xfrm>
          <a:prstGeom prst="rect">
            <a:avLst/>
          </a:prstGeom>
        </p:spPr>
      </p:pic>
    </p:spTree>
    <p:extLst>
      <p:ext uri="{BB962C8B-B14F-4D97-AF65-F5344CB8AC3E}">
        <p14:creationId xmlns:p14="http://schemas.microsoft.com/office/powerpoint/2010/main" val="2056174229"/>
      </p:ext>
    </p:extLst>
  </p:cSld>
  <p:clrMap bg1="lt1" tx1="dk1" bg2="lt2" tx2="dk2" accent1="accent1" accent2="accent2" accent3="accent3" accent4="accent4" accent5="accent5" accent6="accent6" hlink="hlink" folHlink="folHlink"/>
  <p:sldLayoutIdLst>
    <p:sldLayoutId id="2147483680" r:id="rId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3"/>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6"/>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0BD0867-4366-4276-823F-49A81CF086E7}" type="datetimeFigureOut">
              <a:rPr kumimoji="1" lang="ja-JP" altLang="en-US" smtClean="0"/>
              <a:t>2026/2/16</a:t>
            </a:fld>
            <a:endParaRPr kumimoji="1" lang="ja-JP" altLang="en-US"/>
          </a:p>
        </p:txBody>
      </p:sp>
      <p:sp>
        <p:nvSpPr>
          <p:cNvPr id="5" name="フッター プレースホルダー 4"/>
          <p:cNvSpPr>
            <a:spLocks noGrp="1"/>
          </p:cNvSpPr>
          <p:nvPr>
            <p:ph type="ftr" sz="quarter" idx="3"/>
          </p:nvPr>
        </p:nvSpPr>
        <p:spPr>
          <a:xfrm>
            <a:off x="2343150" y="8475136"/>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6"/>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2DDE5627-E734-47A2-83C5-115EA523E976}" type="slidenum">
              <a:rPr kumimoji="1" lang="ja-JP" altLang="en-US" smtClean="0"/>
              <a:t>‹#›</a:t>
            </a:fld>
            <a:endParaRPr kumimoji="1" lang="ja-JP" altLang="en-US"/>
          </a:p>
        </p:txBody>
      </p:sp>
    </p:spTree>
    <p:extLst>
      <p:ext uri="{BB962C8B-B14F-4D97-AF65-F5344CB8AC3E}">
        <p14:creationId xmlns:p14="http://schemas.microsoft.com/office/powerpoint/2010/main" val="1322169661"/>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ctr" defTabSz="914466" rtl="0" eaLnBrk="1" latinLnBrk="0" hangingPunct="1">
        <a:spcBef>
          <a:spcPct val="0"/>
        </a:spcBef>
        <a:buNone/>
        <a:defRPr kumimoji="1" sz="4400" kern="1200">
          <a:solidFill>
            <a:schemeClr val="tx1"/>
          </a:solidFill>
          <a:latin typeface="+mj-lt"/>
          <a:ea typeface="+mj-ea"/>
          <a:cs typeface="+mj-cs"/>
        </a:defRPr>
      </a:lvl1pPr>
    </p:titleStyle>
    <p:bodyStyle>
      <a:lvl1pPr marL="342925" indent="-342925" algn="l" defTabSz="914466"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3003" indent="-285771" algn="l" defTabSz="914466"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82" indent="-228616" algn="l" defTabSz="914466"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315" indent="-228616" algn="l" defTabSz="914466"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548" indent="-228616" algn="l" defTabSz="914466"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781" indent="-228616" algn="l" defTabSz="914466"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2013" indent="-228616" algn="l" defTabSz="914466"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246" indent="-228616" algn="l" defTabSz="914466"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479" indent="-228616" algn="l" defTabSz="914466"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66" rtl="0" eaLnBrk="1" latinLnBrk="0" hangingPunct="1">
        <a:defRPr kumimoji="1" sz="1800" kern="1200">
          <a:solidFill>
            <a:schemeClr val="tx1"/>
          </a:solidFill>
          <a:latin typeface="+mn-lt"/>
          <a:ea typeface="+mn-ea"/>
          <a:cs typeface="+mn-cs"/>
        </a:defRPr>
      </a:lvl1pPr>
      <a:lvl2pPr marL="457233" algn="l" defTabSz="914466" rtl="0" eaLnBrk="1" latinLnBrk="0" hangingPunct="1">
        <a:defRPr kumimoji="1" sz="1800" kern="1200">
          <a:solidFill>
            <a:schemeClr val="tx1"/>
          </a:solidFill>
          <a:latin typeface="+mn-lt"/>
          <a:ea typeface="+mn-ea"/>
          <a:cs typeface="+mn-cs"/>
        </a:defRPr>
      </a:lvl2pPr>
      <a:lvl3pPr marL="914466" algn="l" defTabSz="914466" rtl="0" eaLnBrk="1" latinLnBrk="0" hangingPunct="1">
        <a:defRPr kumimoji="1" sz="1800" kern="1200">
          <a:solidFill>
            <a:schemeClr val="tx1"/>
          </a:solidFill>
          <a:latin typeface="+mn-lt"/>
          <a:ea typeface="+mn-ea"/>
          <a:cs typeface="+mn-cs"/>
        </a:defRPr>
      </a:lvl3pPr>
      <a:lvl4pPr marL="1371699" algn="l" defTabSz="914466" rtl="0" eaLnBrk="1" latinLnBrk="0" hangingPunct="1">
        <a:defRPr kumimoji="1" sz="1800" kern="1200">
          <a:solidFill>
            <a:schemeClr val="tx1"/>
          </a:solidFill>
          <a:latin typeface="+mn-lt"/>
          <a:ea typeface="+mn-ea"/>
          <a:cs typeface="+mn-cs"/>
        </a:defRPr>
      </a:lvl4pPr>
      <a:lvl5pPr marL="1828931" algn="l" defTabSz="914466" rtl="0" eaLnBrk="1" latinLnBrk="0" hangingPunct="1">
        <a:defRPr kumimoji="1" sz="1800" kern="1200">
          <a:solidFill>
            <a:schemeClr val="tx1"/>
          </a:solidFill>
          <a:latin typeface="+mn-lt"/>
          <a:ea typeface="+mn-ea"/>
          <a:cs typeface="+mn-cs"/>
        </a:defRPr>
      </a:lvl5pPr>
      <a:lvl6pPr marL="2286164" algn="l" defTabSz="914466" rtl="0" eaLnBrk="1" latinLnBrk="0" hangingPunct="1">
        <a:defRPr kumimoji="1" sz="1800" kern="1200">
          <a:solidFill>
            <a:schemeClr val="tx1"/>
          </a:solidFill>
          <a:latin typeface="+mn-lt"/>
          <a:ea typeface="+mn-ea"/>
          <a:cs typeface="+mn-cs"/>
        </a:defRPr>
      </a:lvl6pPr>
      <a:lvl7pPr marL="2743397" algn="l" defTabSz="914466" rtl="0" eaLnBrk="1" latinLnBrk="0" hangingPunct="1">
        <a:defRPr kumimoji="1" sz="1800" kern="1200">
          <a:solidFill>
            <a:schemeClr val="tx1"/>
          </a:solidFill>
          <a:latin typeface="+mn-lt"/>
          <a:ea typeface="+mn-ea"/>
          <a:cs typeface="+mn-cs"/>
        </a:defRPr>
      </a:lvl7pPr>
      <a:lvl8pPr marL="3200630" algn="l" defTabSz="914466" rtl="0" eaLnBrk="1" latinLnBrk="0" hangingPunct="1">
        <a:defRPr kumimoji="1" sz="1800" kern="1200">
          <a:solidFill>
            <a:schemeClr val="tx1"/>
          </a:solidFill>
          <a:latin typeface="+mn-lt"/>
          <a:ea typeface="+mn-ea"/>
          <a:cs typeface="+mn-cs"/>
        </a:defRPr>
      </a:lvl8pPr>
      <a:lvl9pPr marL="3657862" algn="l" defTabSz="914466"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1369294B-CCB2-4446-9CB4-3F73C8F4FAC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b="6496"/>
          <a:stretch/>
        </p:blipFill>
        <p:spPr>
          <a:xfrm>
            <a:off x="0" y="5219"/>
            <a:ext cx="6858000" cy="8540266"/>
          </a:xfrm>
          <a:prstGeom prst="rect">
            <a:avLst/>
          </a:prstGeom>
        </p:spPr>
      </p:pic>
      <p:sp>
        <p:nvSpPr>
          <p:cNvPr id="2" name="正方形/長方形 1">
            <a:extLst>
              <a:ext uri="{FF2B5EF4-FFF2-40B4-BE49-F238E27FC236}">
                <a16:creationId xmlns:a16="http://schemas.microsoft.com/office/drawing/2014/main" id="{5874D5C6-B4F9-4297-BF5C-CED08F27C043}"/>
              </a:ext>
            </a:extLst>
          </p:cNvPr>
          <p:cNvSpPr/>
          <p:nvPr userDrawn="1"/>
        </p:nvSpPr>
        <p:spPr>
          <a:xfrm>
            <a:off x="5802284" y="8545484"/>
            <a:ext cx="964276" cy="51538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 name="図 2">
            <a:extLst>
              <a:ext uri="{FF2B5EF4-FFF2-40B4-BE49-F238E27FC236}">
                <a16:creationId xmlns:a16="http://schemas.microsoft.com/office/drawing/2014/main" id="{94F59234-58B7-B2FC-9954-2EDF3F41755F}"/>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718873" y="8578736"/>
            <a:ext cx="970492" cy="440573"/>
          </a:xfrm>
          <a:prstGeom prst="rect">
            <a:avLst/>
          </a:prstGeom>
        </p:spPr>
      </p:pic>
      <p:pic>
        <p:nvPicPr>
          <p:cNvPr id="5" name="image_2">
            <a:extLst>
              <a:ext uri="{FF2B5EF4-FFF2-40B4-BE49-F238E27FC236}">
                <a16:creationId xmlns:a16="http://schemas.microsoft.com/office/drawing/2014/main" id="{62D5B9A4-D7E9-84C4-76B9-1DC026F5809D}"/>
              </a:ext>
            </a:extLst>
          </p:cNvPr>
          <p:cNvPicPr>
            <a:picLocks noChangeAspect="1" noChangeArrowheads="1"/>
          </p:cNvPicPr>
          <p:nvPr userDrawn="1"/>
        </p:nvPicPr>
        <p:blipFill rotWithShape="1">
          <a:blip r:embed="rId5">
            <a:extLst>
              <a:ext uri="{28A0092B-C50C-407E-A947-70E740481C1C}">
                <a14:useLocalDpi xmlns:a14="http://schemas.microsoft.com/office/drawing/2010/main" val="0"/>
              </a:ext>
            </a:extLst>
          </a:blip>
          <a:srcRect r="74266"/>
          <a:stretch/>
        </p:blipFill>
        <p:spPr bwMode="auto">
          <a:xfrm>
            <a:off x="168635" y="8546652"/>
            <a:ext cx="1945418" cy="462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5553250"/>
      </p:ext>
    </p:extLst>
  </p:cSld>
  <p:clrMap bg1="lt1" tx1="dk1" bg2="lt2" tx2="dk2" accent1="accent1" accent2="accent2" accent3="accent3" accent4="accent4" accent5="accent5" accent6="accent6" hlink="hlink" folHlink="folHlink"/>
  <p:sldLayoutIdLst>
    <p:sldLayoutId id="2147483694" r:id="rId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wmf"/><Relationship Id="rId2" Type="http://schemas.openxmlformats.org/officeDocument/2006/relationships/slideLayout" Target="../slideLayouts/slideLayout16.xml"/><Relationship Id="rId1" Type="http://schemas.openxmlformats.org/officeDocument/2006/relationships/control" Target="../activeX/activeX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hyperlink" Target="https://mt-pharma-jp.zoom.us/webinar/register/WN_JxVRLEszTAOsnPY06enowg" TargetMode="External"/><Relationship Id="rId2" Type="http://schemas.openxmlformats.org/officeDocument/2006/relationships/slideLayout" Target="../slideLayouts/slideLayout6.xml"/><Relationship Id="rId1" Type="http://schemas.openxmlformats.org/officeDocument/2006/relationships/control" Target="../activeX/activeX2.xml"/><Relationship Id="rId4"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9109B-EF39-7C25-AF86-BE65DF652A81}"/>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B4F7100-1217-A66C-9F90-CD845EF9DC35}"/>
              </a:ext>
            </a:extLst>
          </p:cNvPr>
          <p:cNvSpPr txBox="1"/>
          <p:nvPr/>
        </p:nvSpPr>
        <p:spPr>
          <a:xfrm>
            <a:off x="83349" y="7276972"/>
            <a:ext cx="6804902" cy="143116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注意事項　</a:t>
            </a: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 </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ご参加の際は、録音・録画・画面の写真撮影、申込者以外の方への視聴</a:t>
            </a: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URL</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の転送・開示などはご遠慮ください。</a:t>
            </a:r>
            <a:endPar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 </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申込時メールアドレス、参加者名としてご記入いただくご施設名・ご芳名は、弊社による先生方への医薬品および</a:t>
            </a:r>
            <a:endPar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医学薬学に関する情報提供のために利用させていただくことがございます。</a:t>
            </a:r>
            <a:endPar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 </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本講演会終了後、情報交換会を開催予定です。</a:t>
            </a:r>
            <a:endPar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マイカーにてご来場の際は、お食事時の飲酒をお控えくださいますようお願い申し上げます。</a:t>
            </a:r>
            <a:endPar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共催</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君津木更津医師会　君津木更津糖尿病懇話会</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君津木更津歯科医師会　君津木更津薬剤師会薬業会</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日本イーライリリー</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株</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田辺</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ファーマ</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株</a:t>
            </a:r>
            <a:r>
              <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後援：一般社団法人　千葉県病院薬剤師会</a:t>
            </a:r>
            <a:r>
              <a:rPr kumimoji="1" lang="ja-JP"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p>
        </p:txBody>
      </p:sp>
      <p:pic>
        <p:nvPicPr>
          <p:cNvPr id="9" name="図 8">
            <a:extLst>
              <a:ext uri="{FF2B5EF4-FFF2-40B4-BE49-F238E27FC236}">
                <a16:creationId xmlns:a16="http://schemas.microsoft.com/office/drawing/2014/main" id="{45C3B5BF-B6B9-7839-7046-66C28C16C28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0021"/>
            <a:ext cx="6858000" cy="1341329"/>
          </a:xfrm>
          <a:prstGeom prst="rect">
            <a:avLst/>
          </a:prstGeom>
        </p:spPr>
      </p:pic>
      <p:sp>
        <p:nvSpPr>
          <p:cNvPr id="29" name="テキスト ボックス 28">
            <a:extLst>
              <a:ext uri="{FF2B5EF4-FFF2-40B4-BE49-F238E27FC236}">
                <a16:creationId xmlns:a16="http://schemas.microsoft.com/office/drawing/2014/main" id="{CDE09412-7A2B-C260-963A-1FE6230070CF}"/>
              </a:ext>
            </a:extLst>
          </p:cNvPr>
          <p:cNvSpPr txBox="1"/>
          <p:nvPr/>
        </p:nvSpPr>
        <p:spPr>
          <a:xfrm>
            <a:off x="-81012" y="8948792"/>
            <a:ext cx="2935432" cy="215444"/>
          </a:xfrm>
          <a:prstGeom prst="rect">
            <a:avLst/>
          </a:prstGeom>
          <a:noFill/>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ja-JP" sz="800" b="0" i="0" u="none" strike="noStrike" kern="1200" cap="none" spc="0" normalizeH="0" baseline="0" noProof="0" dirty="0">
                <a:ln>
                  <a:noFill/>
                </a:ln>
                <a:solidFill>
                  <a:srgbClr val="7F7F7F"/>
                </a:solidFill>
                <a:effectLst/>
                <a:uLnTx/>
                <a:uFillTx/>
                <a:latin typeface="Calibri" panose="020F0502020204030204"/>
                <a:ea typeface="Meiryo UI" panose="020B0604030504040204" pitchFamily="50" charset="-128"/>
                <a:cs typeface="ＭＳ Ｐゴシック" panose="020B0600070205080204" pitchFamily="50" charset="-128"/>
              </a:rPr>
              <a:t>講演会の情報をソーシャルメディア等に投稿することはご遠慮ください</a:t>
            </a:r>
            <a:endParaRPr kumimoji="0" lang="ja-JP" altLang="en-US" sz="800" b="0" i="0" u="none" strike="noStrike" kern="1200" cap="none" spc="0" normalizeH="0" baseline="0" noProof="0" dirty="0">
              <a:ln>
                <a:noFill/>
              </a:ln>
              <a:solidFill>
                <a:srgbClr val="7F7F7F"/>
              </a:solidFill>
              <a:effectLst/>
              <a:uLnTx/>
              <a:uFillTx/>
              <a:latin typeface="Calibri" panose="020F0502020204030204"/>
              <a:ea typeface="游ゴシック" panose="020B0400000000000000" pitchFamily="50" charset="-128"/>
              <a:cs typeface="+mn-cs"/>
            </a:endParaRPr>
          </a:p>
        </p:txBody>
      </p:sp>
      <p:pic>
        <p:nvPicPr>
          <p:cNvPr id="3" name="図 2">
            <a:extLst>
              <a:ext uri="{FF2B5EF4-FFF2-40B4-BE49-F238E27FC236}">
                <a16:creationId xmlns:a16="http://schemas.microsoft.com/office/drawing/2014/main" id="{EF751E53-5E6D-4988-4A9E-1B8765AB463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3767" y="1420831"/>
            <a:ext cx="977068" cy="360523"/>
          </a:xfrm>
          <a:prstGeom prst="rect">
            <a:avLst/>
          </a:prstGeom>
        </p:spPr>
      </p:pic>
      <p:pic>
        <p:nvPicPr>
          <p:cNvPr id="4" name="図 3">
            <a:extLst>
              <a:ext uri="{FF2B5EF4-FFF2-40B4-BE49-F238E27FC236}">
                <a16:creationId xmlns:a16="http://schemas.microsoft.com/office/drawing/2014/main" id="{2690F9E1-96EF-6E39-540C-5A10AB6889F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3767" y="1810909"/>
            <a:ext cx="977068" cy="360523"/>
          </a:xfrm>
          <a:prstGeom prst="rect">
            <a:avLst/>
          </a:prstGeom>
        </p:spPr>
      </p:pic>
      <p:pic>
        <p:nvPicPr>
          <p:cNvPr id="5" name="図 4">
            <a:extLst>
              <a:ext uri="{FF2B5EF4-FFF2-40B4-BE49-F238E27FC236}">
                <a16:creationId xmlns:a16="http://schemas.microsoft.com/office/drawing/2014/main" id="{9D7D0DC4-3128-84FE-B9AD-44EE0CBE571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1691" y="3955069"/>
            <a:ext cx="2813643" cy="363135"/>
          </a:xfrm>
          <a:prstGeom prst="rect">
            <a:avLst/>
          </a:prstGeom>
        </p:spPr>
      </p:pic>
      <p:pic>
        <p:nvPicPr>
          <p:cNvPr id="6" name="図 5">
            <a:extLst>
              <a:ext uri="{FF2B5EF4-FFF2-40B4-BE49-F238E27FC236}">
                <a16:creationId xmlns:a16="http://schemas.microsoft.com/office/drawing/2014/main" id="{622E6C7A-5A87-36BB-BC25-9E456CB6EF8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7068" y="5394070"/>
            <a:ext cx="2813643" cy="363135"/>
          </a:xfrm>
          <a:prstGeom prst="rect">
            <a:avLst/>
          </a:prstGeom>
        </p:spPr>
      </p:pic>
      <p:pic>
        <p:nvPicPr>
          <p:cNvPr id="10" name="図 9">
            <a:extLst>
              <a:ext uri="{FF2B5EF4-FFF2-40B4-BE49-F238E27FC236}">
                <a16:creationId xmlns:a16="http://schemas.microsoft.com/office/drawing/2014/main" id="{6BAEB4C6-79CF-9AB0-8841-1E75ECCBE8B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9372" y="4971001"/>
            <a:ext cx="880406" cy="182874"/>
          </a:xfrm>
          <a:prstGeom prst="rect">
            <a:avLst/>
          </a:prstGeom>
        </p:spPr>
      </p:pic>
      <p:pic>
        <p:nvPicPr>
          <p:cNvPr id="11" name="図 10">
            <a:extLst>
              <a:ext uri="{FF2B5EF4-FFF2-40B4-BE49-F238E27FC236}">
                <a16:creationId xmlns:a16="http://schemas.microsoft.com/office/drawing/2014/main" id="{14491CB5-82C2-1679-D76A-42AD50C0352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9372" y="3563660"/>
            <a:ext cx="880406" cy="182874"/>
          </a:xfrm>
          <a:prstGeom prst="rect">
            <a:avLst/>
          </a:prstGeom>
        </p:spPr>
      </p:pic>
      <p:pic>
        <p:nvPicPr>
          <p:cNvPr id="13" name="図 12">
            <a:extLst>
              <a:ext uri="{FF2B5EF4-FFF2-40B4-BE49-F238E27FC236}">
                <a16:creationId xmlns:a16="http://schemas.microsoft.com/office/drawing/2014/main" id="{7117CA60-7A45-C917-5181-7EA1517821F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0665" y="6572500"/>
            <a:ext cx="967101" cy="182874"/>
          </a:xfrm>
          <a:prstGeom prst="rect">
            <a:avLst/>
          </a:prstGeom>
        </p:spPr>
      </p:pic>
      <p:sp>
        <p:nvSpPr>
          <p:cNvPr id="15" name="テキスト ボックス 14">
            <a:extLst>
              <a:ext uri="{FF2B5EF4-FFF2-40B4-BE49-F238E27FC236}">
                <a16:creationId xmlns:a16="http://schemas.microsoft.com/office/drawing/2014/main" id="{86BF3AB6-26E0-2623-0D55-65C6F7980741}"/>
              </a:ext>
            </a:extLst>
          </p:cNvPr>
          <p:cNvSpPr txBox="1"/>
          <p:nvPr/>
        </p:nvSpPr>
        <p:spPr>
          <a:xfrm>
            <a:off x="1657080" y="1327712"/>
            <a:ext cx="3514104" cy="461665"/>
          </a:xfrm>
          <a:prstGeom prst="rect">
            <a:avLst/>
          </a:prstGeom>
          <a:noFill/>
        </p:spPr>
        <p:txBody>
          <a:bodyPr wrap="non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srgbClr val="FA4242"/>
                </a:solidFill>
                <a:effectLst/>
                <a:uLnTx/>
                <a:uFillTx/>
                <a:latin typeface="Meiryo UI"/>
                <a:ea typeface="Meiryo UI"/>
                <a:cs typeface="Arial"/>
              </a:rPr>
              <a:t>2026</a:t>
            </a:r>
            <a:r>
              <a:rPr kumimoji="1" lang="ja-JP" altLang="en-US" sz="1400" b="0" i="0" u="none" strike="noStrike" kern="1200" cap="none" spc="0" normalizeH="0" baseline="0" noProof="0" dirty="0">
                <a:ln>
                  <a:noFill/>
                </a:ln>
                <a:solidFill>
                  <a:srgbClr val="FA4242"/>
                </a:solidFill>
                <a:effectLst/>
                <a:uLnTx/>
                <a:uFillTx/>
                <a:latin typeface="Meiryo UI"/>
                <a:ea typeface="Meiryo UI"/>
                <a:cs typeface="Arial"/>
              </a:rPr>
              <a:t>年</a:t>
            </a:r>
            <a:r>
              <a:rPr kumimoji="1" lang="en-US" altLang="ja-JP" sz="2400" b="0" i="0" u="none" strike="noStrike" kern="1200" cap="none" spc="0" normalizeH="0" baseline="0" noProof="0" dirty="0">
                <a:ln>
                  <a:noFill/>
                </a:ln>
                <a:solidFill>
                  <a:srgbClr val="FA4242"/>
                </a:solidFill>
                <a:effectLst/>
                <a:uLnTx/>
                <a:uFillTx/>
                <a:latin typeface="Meiryo UI"/>
                <a:ea typeface="Meiryo UI"/>
                <a:cs typeface="Arial"/>
              </a:rPr>
              <a:t>3</a:t>
            </a:r>
            <a:r>
              <a:rPr kumimoji="1" lang="ja-JP" altLang="en-US" sz="1400" b="0" i="0" u="none" strike="noStrike" kern="1200" cap="none" spc="0" normalizeH="0" baseline="0" noProof="0" dirty="0">
                <a:ln>
                  <a:noFill/>
                </a:ln>
                <a:solidFill>
                  <a:srgbClr val="FA4242"/>
                </a:solidFill>
                <a:effectLst/>
                <a:uLnTx/>
                <a:uFillTx/>
                <a:latin typeface="Meiryo UI"/>
                <a:ea typeface="Meiryo UI"/>
                <a:cs typeface="Arial"/>
              </a:rPr>
              <a:t>月</a:t>
            </a:r>
            <a:r>
              <a:rPr kumimoji="1" lang="en-US" altLang="ja-JP" sz="2400" b="0" i="0" u="none" strike="noStrike" kern="1200" cap="none" spc="0" normalizeH="0" baseline="0" noProof="0" dirty="0">
                <a:ln>
                  <a:noFill/>
                </a:ln>
                <a:solidFill>
                  <a:srgbClr val="FA4242"/>
                </a:solidFill>
                <a:effectLst/>
                <a:uLnTx/>
                <a:uFillTx/>
                <a:latin typeface="Meiryo UI"/>
                <a:ea typeface="Meiryo UI"/>
                <a:cs typeface="Arial"/>
              </a:rPr>
              <a:t>17</a:t>
            </a:r>
            <a:r>
              <a:rPr kumimoji="1" lang="ja-JP" altLang="en-US" sz="1400" b="0" i="0" u="none" strike="noStrike" kern="1200" cap="none" spc="0" normalizeH="0" baseline="0" noProof="0" dirty="0">
                <a:ln>
                  <a:noFill/>
                </a:ln>
                <a:solidFill>
                  <a:srgbClr val="FA4242"/>
                </a:solidFill>
                <a:effectLst/>
                <a:uLnTx/>
                <a:uFillTx/>
                <a:latin typeface="Meiryo UI"/>
                <a:ea typeface="Meiryo UI"/>
                <a:cs typeface="Arial"/>
              </a:rPr>
              <a:t>日（火）</a:t>
            </a:r>
            <a:r>
              <a:rPr kumimoji="1" lang="en-US" altLang="ja-JP" sz="1400" b="0" i="0" u="none" strike="noStrike" kern="1200" cap="none" spc="0" normalizeH="0" baseline="0" noProof="0" dirty="0">
                <a:ln>
                  <a:noFill/>
                </a:ln>
                <a:solidFill>
                  <a:srgbClr val="FA4242"/>
                </a:solidFill>
                <a:effectLst/>
                <a:uLnTx/>
                <a:uFillTx/>
                <a:latin typeface="Meiryo UI"/>
                <a:ea typeface="Meiryo UI"/>
                <a:cs typeface="Arial"/>
              </a:rPr>
              <a:t>18:30</a:t>
            </a:r>
            <a:r>
              <a:rPr kumimoji="1" lang="ja-JP" altLang="en-US" sz="1400" b="0" i="0" u="none" strike="noStrike" kern="1200" cap="none" spc="0" normalizeH="0" baseline="0" noProof="0" dirty="0">
                <a:ln>
                  <a:noFill/>
                </a:ln>
                <a:solidFill>
                  <a:srgbClr val="FA4242"/>
                </a:solidFill>
                <a:effectLst/>
                <a:uLnTx/>
                <a:uFillTx/>
                <a:latin typeface="Meiryo UI"/>
                <a:ea typeface="Meiryo UI"/>
                <a:cs typeface="Arial"/>
              </a:rPr>
              <a:t>～</a:t>
            </a:r>
            <a:r>
              <a:rPr kumimoji="1" lang="en-US" altLang="ja-JP" sz="1400" b="0" i="0" u="none" strike="noStrike" kern="1200" cap="none" spc="0" normalizeH="0" baseline="0" noProof="0" dirty="0">
                <a:ln>
                  <a:noFill/>
                </a:ln>
                <a:solidFill>
                  <a:srgbClr val="FA4242"/>
                </a:solidFill>
                <a:effectLst/>
                <a:uLnTx/>
                <a:uFillTx/>
                <a:latin typeface="Meiryo UI"/>
                <a:ea typeface="Meiryo UI"/>
                <a:cs typeface="Arial"/>
              </a:rPr>
              <a:t>20:00</a:t>
            </a:r>
            <a:endParaRPr kumimoji="1" lang="ja-JP" altLang="en-US" sz="1400" b="0" i="0" u="none" strike="noStrike" kern="1200" cap="none" spc="0" normalizeH="0" baseline="0" noProof="0" dirty="0">
              <a:ln>
                <a:noFill/>
              </a:ln>
              <a:solidFill>
                <a:srgbClr val="FA4242"/>
              </a:solidFill>
              <a:effectLst/>
              <a:uLnTx/>
              <a:uFillTx/>
              <a:latin typeface="Meiryo UI"/>
              <a:ea typeface="Meiryo UI"/>
              <a:cs typeface="Arial"/>
            </a:endParaRPr>
          </a:p>
        </p:txBody>
      </p:sp>
      <p:sp>
        <p:nvSpPr>
          <p:cNvPr id="23" name="テキスト ボックス 22">
            <a:extLst>
              <a:ext uri="{FF2B5EF4-FFF2-40B4-BE49-F238E27FC236}">
                <a16:creationId xmlns:a16="http://schemas.microsoft.com/office/drawing/2014/main" id="{DE8A13C4-10E6-5D7B-BA7E-7BCC7D3944BE}"/>
              </a:ext>
            </a:extLst>
          </p:cNvPr>
          <p:cNvSpPr txBox="1"/>
          <p:nvPr/>
        </p:nvSpPr>
        <p:spPr>
          <a:xfrm>
            <a:off x="1657080" y="1806091"/>
            <a:ext cx="5200920" cy="338554"/>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70" normalizeH="0" baseline="0" noProof="0" dirty="0">
                <a:ln>
                  <a:noFill/>
                </a:ln>
                <a:solidFill>
                  <a:srgbClr val="FA4242"/>
                </a:solidFill>
                <a:effectLst/>
                <a:uLnTx/>
                <a:uFillTx/>
                <a:latin typeface="Meiryo UI"/>
                <a:ea typeface="Meiryo UI"/>
                <a:cs typeface="Arial"/>
              </a:rPr>
              <a:t>木更津ワシントンホテル「 さつき</a:t>
            </a:r>
            <a:r>
              <a:rPr kumimoji="1" lang="en-US" altLang="ja-JP" sz="1600" b="0" i="0" u="none" strike="noStrike" kern="1200" cap="none" spc="-70" normalizeH="0" baseline="0" noProof="0" dirty="0">
                <a:ln>
                  <a:noFill/>
                </a:ln>
                <a:solidFill>
                  <a:srgbClr val="FA4242"/>
                </a:solidFill>
                <a:effectLst/>
                <a:uLnTx/>
                <a:uFillTx/>
                <a:latin typeface="Meiryo UI"/>
                <a:ea typeface="Meiryo UI"/>
                <a:cs typeface="Arial"/>
              </a:rPr>
              <a:t>B</a:t>
            </a:r>
            <a:r>
              <a:rPr kumimoji="1" lang="ja-JP" altLang="en-US" sz="1600" b="0" i="0" u="none" strike="noStrike" kern="1200" cap="none" spc="-70" normalizeH="0" baseline="0" noProof="0" dirty="0">
                <a:ln>
                  <a:noFill/>
                </a:ln>
                <a:solidFill>
                  <a:srgbClr val="FA4242"/>
                </a:solidFill>
                <a:effectLst/>
                <a:uLnTx/>
                <a:uFillTx/>
                <a:latin typeface="Meiryo UI"/>
                <a:ea typeface="Meiryo UI"/>
                <a:cs typeface="Arial"/>
              </a:rPr>
              <a:t> 」　</a:t>
            </a:r>
            <a:r>
              <a:rPr kumimoji="1" lang="ja-JP" altLang="en-US" sz="1050" b="0" i="0" u="none" strike="noStrike" kern="1200" cap="none" spc="-70" normalizeH="0" baseline="0" noProof="0" dirty="0">
                <a:ln>
                  <a:noFill/>
                </a:ln>
                <a:solidFill>
                  <a:srgbClr val="FA4242"/>
                </a:solidFill>
                <a:effectLst/>
                <a:uLnTx/>
                <a:uFillTx/>
                <a:latin typeface="Meiryo UI"/>
                <a:ea typeface="Meiryo UI"/>
                <a:cs typeface="Arial"/>
              </a:rPr>
              <a:t>〒木更津市大和</a:t>
            </a:r>
            <a:r>
              <a:rPr kumimoji="1" lang="en-US" altLang="ja-JP" sz="1050" b="0" i="0" u="none" strike="noStrike" kern="1200" cap="none" spc="-70" normalizeH="0" baseline="0" noProof="0" dirty="0">
                <a:ln>
                  <a:noFill/>
                </a:ln>
                <a:solidFill>
                  <a:srgbClr val="FA4242"/>
                </a:solidFill>
                <a:effectLst/>
                <a:uLnTx/>
                <a:uFillTx/>
                <a:latin typeface="Meiryo UI"/>
                <a:ea typeface="Meiryo UI"/>
                <a:cs typeface="Arial"/>
              </a:rPr>
              <a:t>1-2-1  0438-42-1122</a:t>
            </a:r>
          </a:p>
        </p:txBody>
      </p:sp>
      <p:sp>
        <p:nvSpPr>
          <p:cNvPr id="24" name="テキスト ボックス 23">
            <a:extLst>
              <a:ext uri="{FF2B5EF4-FFF2-40B4-BE49-F238E27FC236}">
                <a16:creationId xmlns:a16="http://schemas.microsoft.com/office/drawing/2014/main" id="{9F471D9F-CAB8-5377-F57F-EBC0CEAEC565}"/>
              </a:ext>
            </a:extLst>
          </p:cNvPr>
          <p:cNvSpPr txBox="1"/>
          <p:nvPr/>
        </p:nvSpPr>
        <p:spPr>
          <a:xfrm>
            <a:off x="1398719" y="4732457"/>
            <a:ext cx="4488618" cy="646331"/>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5D0096"/>
                </a:solidFill>
                <a:effectLst/>
                <a:uLnTx/>
                <a:uFillTx/>
                <a:latin typeface="Meiryo UI"/>
                <a:ea typeface="Meiryo UI"/>
                <a:cs typeface="Arial"/>
              </a:rPr>
              <a:t>氷室 寛子</a:t>
            </a:r>
            <a:r>
              <a:rPr kumimoji="1" lang="ja-JP" altLang="en-US" sz="1600" b="1" i="0" u="none" strike="noStrike" kern="1200" cap="none" spc="0" normalizeH="0" baseline="0" noProof="0" dirty="0">
                <a:ln>
                  <a:noFill/>
                </a:ln>
                <a:solidFill>
                  <a:srgbClr val="5D0096"/>
                </a:solidFill>
                <a:effectLst/>
                <a:uLnTx/>
                <a:uFillTx/>
                <a:latin typeface="Meiryo UI"/>
                <a:ea typeface="Meiryo UI"/>
                <a:cs typeface="Arial"/>
              </a:rPr>
              <a:t>先生</a:t>
            </a:r>
            <a:r>
              <a:rPr kumimoji="1" lang="ja-JP" altLang="en-US" sz="1600" b="0" i="0" u="none" strike="noStrike" kern="1200" cap="none" spc="0" normalizeH="0" baseline="0" noProof="0" dirty="0">
                <a:ln>
                  <a:noFill/>
                </a:ln>
                <a:solidFill>
                  <a:srgbClr val="5D0096"/>
                </a:solidFill>
                <a:effectLst/>
                <a:uLnTx/>
                <a:uFillTx/>
                <a:latin typeface="Meiryo UI"/>
                <a:ea typeface="Meiryo UI"/>
                <a:cs typeface="Arial"/>
              </a:rPr>
              <a:t>　</a:t>
            </a:r>
            <a:endParaRPr kumimoji="1" lang="en-US" altLang="ja-JP" sz="1600" b="0" i="0" u="none" strike="noStrike" kern="1200" cap="none" spc="0" normalizeH="0" baseline="0" noProof="0" dirty="0">
              <a:ln>
                <a:noFill/>
              </a:ln>
              <a:solidFill>
                <a:srgbClr val="5D0096"/>
              </a:solidFill>
              <a:effectLst/>
              <a:uLnTx/>
              <a:uFillTx/>
              <a:latin typeface="Meiryo UI"/>
              <a:ea typeface="Meiryo UI"/>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5D0096"/>
                </a:solidFill>
                <a:effectLst/>
                <a:uLnTx/>
                <a:uFillTx/>
                <a:latin typeface="Meiryo UI"/>
                <a:ea typeface="Meiryo UI"/>
                <a:cs typeface="Arial"/>
              </a:rPr>
              <a:t>君津中央病院　薬剤科　薬剤師　</a:t>
            </a:r>
          </a:p>
        </p:txBody>
      </p:sp>
      <p:sp>
        <p:nvSpPr>
          <p:cNvPr id="25" name="テキスト ボックス 24">
            <a:extLst>
              <a:ext uri="{FF2B5EF4-FFF2-40B4-BE49-F238E27FC236}">
                <a16:creationId xmlns:a16="http://schemas.microsoft.com/office/drawing/2014/main" id="{92179FF1-1F77-DBCF-8350-4E80AA890225}"/>
              </a:ext>
            </a:extLst>
          </p:cNvPr>
          <p:cNvSpPr txBox="1"/>
          <p:nvPr/>
        </p:nvSpPr>
        <p:spPr>
          <a:xfrm>
            <a:off x="1364603" y="3322846"/>
            <a:ext cx="5602577" cy="646331"/>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5D0096"/>
                </a:solidFill>
                <a:effectLst/>
                <a:uLnTx/>
                <a:uFillTx/>
                <a:latin typeface="Meiryo UI"/>
                <a:ea typeface="Meiryo UI"/>
                <a:cs typeface="Arial"/>
              </a:rPr>
              <a:t>石橋 亮一</a:t>
            </a:r>
            <a:r>
              <a:rPr kumimoji="1" lang="ja-JP" altLang="en-US" sz="1600" b="1" i="0" u="none" strike="noStrike" kern="1200" cap="none" spc="0" normalizeH="0" baseline="0" noProof="0" dirty="0">
                <a:ln>
                  <a:noFill/>
                </a:ln>
                <a:solidFill>
                  <a:srgbClr val="5D0096"/>
                </a:solidFill>
                <a:effectLst/>
                <a:uLnTx/>
                <a:uFillTx/>
                <a:latin typeface="Meiryo UI"/>
                <a:ea typeface="Meiryo UI"/>
                <a:cs typeface="Arial"/>
              </a:rPr>
              <a:t>先生</a:t>
            </a:r>
            <a:r>
              <a:rPr kumimoji="1" lang="ja-JP" altLang="en-US" sz="1600" b="0" i="0" u="none" strike="noStrike" kern="1200" cap="none" spc="0" normalizeH="0" baseline="0" noProof="0" dirty="0">
                <a:ln>
                  <a:noFill/>
                </a:ln>
                <a:solidFill>
                  <a:srgbClr val="5D0096"/>
                </a:solidFill>
                <a:effectLst/>
                <a:uLnTx/>
                <a:uFillTx/>
                <a:latin typeface="Meiryo UI"/>
                <a:ea typeface="Meiryo UI"/>
                <a:cs typeface="Arial"/>
              </a:rPr>
              <a:t>　</a:t>
            </a:r>
            <a:endParaRPr kumimoji="1" lang="en-US" altLang="ja-JP" sz="1600" b="0" i="0" u="none" strike="noStrike" kern="1200" cap="none" spc="0" normalizeH="0" baseline="0" noProof="0" dirty="0">
              <a:ln>
                <a:noFill/>
              </a:ln>
              <a:solidFill>
                <a:srgbClr val="5D0096"/>
              </a:solidFill>
              <a:effectLst/>
              <a:uLnTx/>
              <a:uFillTx/>
              <a:latin typeface="Meiryo UI"/>
              <a:ea typeface="Meiryo UI"/>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5D0096"/>
                </a:solidFill>
                <a:effectLst/>
                <a:uLnTx/>
                <a:uFillTx/>
                <a:latin typeface="Meiryo UI"/>
                <a:ea typeface="Meiryo UI"/>
                <a:cs typeface="Arial"/>
              </a:rPr>
              <a:t>君津中央病院　糖尿病内分泌代謝内科　部長</a:t>
            </a:r>
          </a:p>
        </p:txBody>
      </p:sp>
      <p:sp>
        <p:nvSpPr>
          <p:cNvPr id="26" name="テキスト ボックス 25">
            <a:extLst>
              <a:ext uri="{FF2B5EF4-FFF2-40B4-BE49-F238E27FC236}">
                <a16:creationId xmlns:a16="http://schemas.microsoft.com/office/drawing/2014/main" id="{45B2D5D5-7E29-D78F-AD1C-DBFE9B4C4DE4}"/>
              </a:ext>
            </a:extLst>
          </p:cNvPr>
          <p:cNvSpPr txBox="1"/>
          <p:nvPr/>
        </p:nvSpPr>
        <p:spPr>
          <a:xfrm>
            <a:off x="329350" y="4331865"/>
            <a:ext cx="6248871" cy="461665"/>
          </a:xfrm>
          <a:prstGeom prst="rect">
            <a:avLst/>
          </a:prstGeom>
          <a:no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5D0096"/>
                </a:solidFill>
                <a:effectLst/>
                <a:uLnTx/>
                <a:uFillTx/>
                <a:latin typeface="Meiryo UI"/>
                <a:ea typeface="Meiryo UI"/>
                <a:cs typeface="Arial"/>
              </a:rPr>
              <a:t>「当院の糖尿病チームの活動と薬剤師の関わり」</a:t>
            </a:r>
            <a:endParaRPr kumimoji="1" lang="ja-JP" altLang="en-US" sz="1400" b="0" i="0" u="none" strike="noStrike" kern="1200" cap="none" spc="0" normalizeH="0" baseline="0" noProof="0" dirty="0">
              <a:ln>
                <a:noFill/>
              </a:ln>
              <a:solidFill>
                <a:srgbClr val="5D0096"/>
              </a:solidFill>
              <a:effectLst/>
              <a:uLnTx/>
              <a:uFillTx/>
              <a:latin typeface="Meiryo UI"/>
              <a:ea typeface="Meiryo UI"/>
              <a:cs typeface="Arial"/>
            </a:endParaRPr>
          </a:p>
        </p:txBody>
      </p:sp>
      <p:sp>
        <p:nvSpPr>
          <p:cNvPr id="32" name="正方形/長方形 41">
            <a:extLst>
              <a:ext uri="{FF2B5EF4-FFF2-40B4-BE49-F238E27FC236}">
                <a16:creationId xmlns:a16="http://schemas.microsoft.com/office/drawing/2014/main" id="{07B6237C-229F-3C07-3EA4-9BBD8306B908}"/>
              </a:ext>
            </a:extLst>
          </p:cNvPr>
          <p:cNvSpPr/>
          <p:nvPr/>
        </p:nvSpPr>
        <p:spPr>
          <a:xfrm>
            <a:off x="1764864" y="5395708"/>
            <a:ext cx="1345765" cy="300852"/>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5D0096"/>
                </a:solidFill>
                <a:effectLst/>
                <a:uLnTx/>
                <a:uFillTx/>
                <a:latin typeface="Meiryo UI"/>
                <a:ea typeface="Meiryo UI"/>
                <a:cs typeface="Arial"/>
              </a:rPr>
              <a:t>19:00〜20:00 </a:t>
            </a:r>
            <a:endParaRPr kumimoji="1" lang="ja-JP" altLang="en-US" sz="1050" b="1" i="0" u="none" strike="noStrike" kern="1200" cap="none" spc="0" normalizeH="0" baseline="0" noProof="0" dirty="0">
              <a:ln>
                <a:noFill/>
              </a:ln>
              <a:solidFill>
                <a:srgbClr val="5D0096"/>
              </a:solidFill>
              <a:effectLst/>
              <a:uLnTx/>
              <a:uFillTx/>
              <a:latin typeface="Meiryo UI"/>
              <a:ea typeface="Meiryo UI"/>
              <a:cs typeface="Arial"/>
            </a:endParaRPr>
          </a:p>
        </p:txBody>
      </p:sp>
      <p:sp>
        <p:nvSpPr>
          <p:cNvPr id="37" name="テキスト ボックス 36">
            <a:extLst>
              <a:ext uri="{FF2B5EF4-FFF2-40B4-BE49-F238E27FC236}">
                <a16:creationId xmlns:a16="http://schemas.microsoft.com/office/drawing/2014/main" id="{B6EB5DD7-B943-CB21-79AB-374DB4D96A65}"/>
              </a:ext>
            </a:extLst>
          </p:cNvPr>
          <p:cNvSpPr txBox="1"/>
          <p:nvPr/>
        </p:nvSpPr>
        <p:spPr>
          <a:xfrm>
            <a:off x="1310012" y="6488714"/>
            <a:ext cx="5404685" cy="892552"/>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rgbClr val="5D0096"/>
                </a:solidFill>
                <a:effectLst/>
                <a:uLnTx/>
                <a:uFillTx/>
                <a:latin typeface="Meiryo UI"/>
                <a:ea typeface="Meiryo UI"/>
                <a:cs typeface="Arial"/>
              </a:rPr>
              <a:t>野中　文陽</a:t>
            </a:r>
            <a:r>
              <a:rPr kumimoji="1" lang="ja-JP" altLang="en-US" sz="1600" b="1" i="0" u="none" strike="noStrike" kern="1200" cap="none" spc="0" normalizeH="0" baseline="0" noProof="0" dirty="0">
                <a:ln>
                  <a:noFill/>
                </a:ln>
                <a:solidFill>
                  <a:srgbClr val="5D0096"/>
                </a:solidFill>
                <a:effectLst/>
                <a:uLnTx/>
                <a:uFillTx/>
                <a:latin typeface="Meiryo UI"/>
                <a:ea typeface="Meiryo UI"/>
                <a:cs typeface="Arial"/>
              </a:rPr>
              <a:t>先生</a:t>
            </a:r>
            <a:r>
              <a:rPr kumimoji="1" lang="ja-JP" altLang="en-US" sz="1600" b="0" i="0" u="none" strike="noStrike" kern="1200" cap="none" spc="0" normalizeH="0" baseline="0" noProof="0" dirty="0">
                <a:ln>
                  <a:noFill/>
                </a:ln>
                <a:solidFill>
                  <a:srgbClr val="5D0096"/>
                </a:solidFill>
                <a:effectLst/>
                <a:uLnTx/>
                <a:uFillTx/>
                <a:latin typeface="Meiryo UI"/>
                <a:ea typeface="Meiryo UI"/>
                <a:cs typeface="Arial"/>
              </a:rPr>
              <a:t>　</a:t>
            </a:r>
            <a:endParaRPr kumimoji="1" lang="en-US" altLang="ja-JP" sz="1600" b="0" i="0" u="none" strike="noStrike" kern="1200" cap="none" spc="0" normalizeH="0" baseline="0" noProof="0" dirty="0">
              <a:ln>
                <a:noFill/>
              </a:ln>
              <a:solidFill>
                <a:srgbClr val="5D0096"/>
              </a:solidFill>
              <a:effectLst/>
              <a:uLnTx/>
              <a:uFillTx/>
              <a:latin typeface="Meiryo UI"/>
              <a:ea typeface="Meiryo UI"/>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5D0096"/>
                </a:solidFill>
                <a:effectLst/>
                <a:uLnTx/>
                <a:uFillTx/>
                <a:latin typeface="Meiryo UI"/>
                <a:ea typeface="Meiryo UI"/>
                <a:cs typeface="Arial"/>
              </a:rPr>
              <a:t>長崎大学大学院医歯薬学総合研究科 </a:t>
            </a:r>
            <a:endParaRPr kumimoji="1" lang="en-US" altLang="ja-JP" sz="1600" b="0" i="0" u="none" strike="noStrike" kern="1200" cap="none" spc="0" normalizeH="0" baseline="0" noProof="0" dirty="0">
              <a:ln>
                <a:noFill/>
              </a:ln>
              <a:solidFill>
                <a:srgbClr val="5D0096"/>
              </a:solidFill>
              <a:effectLst/>
              <a:uLnTx/>
              <a:uFillTx/>
              <a:latin typeface="Meiryo UI"/>
              <a:ea typeface="Meiryo UI"/>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5D0096"/>
                </a:solidFill>
                <a:effectLst/>
                <a:uLnTx/>
                <a:uFillTx/>
                <a:latin typeface="Meiryo UI"/>
                <a:ea typeface="Meiryo UI"/>
                <a:cs typeface="Arial"/>
              </a:rPr>
              <a:t>離島・へき地医療講座　講師</a:t>
            </a:r>
          </a:p>
        </p:txBody>
      </p:sp>
      <p:sp>
        <p:nvSpPr>
          <p:cNvPr id="38" name="正方形/長方形 41">
            <a:extLst>
              <a:ext uri="{FF2B5EF4-FFF2-40B4-BE49-F238E27FC236}">
                <a16:creationId xmlns:a16="http://schemas.microsoft.com/office/drawing/2014/main" id="{51AAA498-BD18-7A37-DE9B-B5F9419B3F3D}"/>
              </a:ext>
            </a:extLst>
          </p:cNvPr>
          <p:cNvSpPr/>
          <p:nvPr/>
        </p:nvSpPr>
        <p:spPr>
          <a:xfrm>
            <a:off x="1764268" y="3969687"/>
            <a:ext cx="1216614" cy="300852"/>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5D0096"/>
                </a:solidFill>
                <a:effectLst/>
                <a:uLnTx/>
                <a:uFillTx/>
                <a:latin typeface="Meiryo UI"/>
                <a:ea typeface="Meiryo UI"/>
                <a:cs typeface="Arial"/>
              </a:rPr>
              <a:t>18:30〜19:00 </a:t>
            </a:r>
            <a:endParaRPr kumimoji="1" lang="ja-JP" altLang="en-US" sz="1050" b="1" i="0" u="none" strike="noStrike" kern="1200" cap="none" spc="0" normalizeH="0" baseline="0" noProof="0" dirty="0">
              <a:ln>
                <a:noFill/>
              </a:ln>
              <a:solidFill>
                <a:srgbClr val="5D0096"/>
              </a:solidFill>
              <a:effectLst/>
              <a:uLnTx/>
              <a:uFillTx/>
              <a:latin typeface="Meiryo UI"/>
              <a:ea typeface="Meiryo UI"/>
              <a:cs typeface="Arial"/>
            </a:endParaRPr>
          </a:p>
        </p:txBody>
      </p:sp>
      <p:sp>
        <p:nvSpPr>
          <p:cNvPr id="39" name="テキスト ボックス 38">
            <a:extLst>
              <a:ext uri="{FF2B5EF4-FFF2-40B4-BE49-F238E27FC236}">
                <a16:creationId xmlns:a16="http://schemas.microsoft.com/office/drawing/2014/main" id="{0EEC02D5-7C36-5104-85C3-FDBE3A5F7EEF}"/>
              </a:ext>
            </a:extLst>
          </p:cNvPr>
          <p:cNvSpPr txBox="1"/>
          <p:nvPr/>
        </p:nvSpPr>
        <p:spPr>
          <a:xfrm>
            <a:off x="56801" y="113174"/>
            <a:ext cx="6857999" cy="1200329"/>
          </a:xfrm>
          <a:prstGeom prst="rect">
            <a:avLst/>
          </a:prstGeom>
          <a:no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200" cap="none" spc="0" normalizeH="0" baseline="0" noProof="0" dirty="0">
                <a:ln>
                  <a:noFill/>
                </a:ln>
                <a:solidFill>
                  <a:srgbClr val="5D0096"/>
                </a:solidFill>
                <a:effectLst/>
                <a:uLnTx/>
                <a:uFillTx/>
                <a:latin typeface="Meiryo UI"/>
                <a:ea typeface="Meiryo UI"/>
                <a:cs typeface="Arial"/>
              </a:rPr>
              <a:t>2025</a:t>
            </a:r>
            <a:r>
              <a:rPr kumimoji="1" lang="ja-JP" altLang="en-US" sz="2400" b="1" i="0" u="none" strike="noStrike" kern="1200" cap="none" spc="0" normalizeH="0" baseline="0" noProof="0" dirty="0">
                <a:ln>
                  <a:noFill/>
                </a:ln>
                <a:solidFill>
                  <a:srgbClr val="5D0096"/>
                </a:solidFill>
                <a:effectLst/>
                <a:uLnTx/>
                <a:uFillTx/>
                <a:latin typeface="Meiryo UI"/>
                <a:ea typeface="Meiryo UI"/>
                <a:cs typeface="Arial"/>
              </a:rPr>
              <a:t>年度</a:t>
            </a:r>
            <a:endParaRPr kumimoji="1" lang="en-US" altLang="ja-JP" sz="2400" b="1" i="0" u="none" strike="noStrike" kern="1200" cap="none" spc="0" normalizeH="0" baseline="0" noProof="0" dirty="0">
              <a:ln>
                <a:noFill/>
              </a:ln>
              <a:solidFill>
                <a:srgbClr val="5D0096"/>
              </a:solidFill>
              <a:effectLst/>
              <a:uLnTx/>
              <a:uFillTx/>
              <a:latin typeface="Meiryo UI"/>
              <a:ea typeface="Meiryo UI"/>
              <a:cs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200" cap="none" spc="0" normalizeH="0" baseline="0" noProof="0" dirty="0">
                <a:ln>
                  <a:noFill/>
                </a:ln>
                <a:solidFill>
                  <a:srgbClr val="5D0096"/>
                </a:solidFill>
                <a:effectLst/>
                <a:uLnTx/>
                <a:uFillTx/>
                <a:latin typeface="Meiryo UI"/>
                <a:ea typeface="Meiryo UI"/>
                <a:cs typeface="Arial"/>
              </a:rPr>
              <a:t>2</a:t>
            </a:r>
            <a:r>
              <a:rPr kumimoji="1" lang="ja-JP" altLang="en-US" sz="2400" b="1" i="0" u="none" strike="noStrike" kern="1200" cap="none" spc="0" normalizeH="0" baseline="0" noProof="0" dirty="0">
                <a:ln>
                  <a:noFill/>
                </a:ln>
                <a:solidFill>
                  <a:srgbClr val="5D0096"/>
                </a:solidFill>
                <a:effectLst/>
                <a:uLnTx/>
                <a:uFillTx/>
                <a:latin typeface="Meiryo UI"/>
                <a:ea typeface="Meiryo UI"/>
                <a:cs typeface="Arial"/>
              </a:rPr>
              <a:t>型糖尿病治療における薬物療法を考える会</a:t>
            </a:r>
            <a:endParaRPr kumimoji="1" lang="en-US" altLang="ja-JP" sz="2400" b="1" i="0" u="none" strike="noStrike" kern="1200" cap="none" spc="0" normalizeH="0" baseline="0" noProof="0" dirty="0">
              <a:ln>
                <a:noFill/>
              </a:ln>
              <a:solidFill>
                <a:srgbClr val="5D0096"/>
              </a:solidFill>
              <a:effectLst/>
              <a:uLnTx/>
              <a:uFillTx/>
              <a:latin typeface="Meiryo UI"/>
              <a:ea typeface="Meiryo UI"/>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5D0096"/>
                </a:solidFill>
                <a:effectLst/>
                <a:uLnTx/>
                <a:uFillTx/>
                <a:latin typeface="Meiryo UI"/>
                <a:ea typeface="Meiryo UI"/>
                <a:cs typeface="Arial"/>
              </a:rPr>
              <a:t>　　　　　　　　　</a:t>
            </a:r>
            <a:r>
              <a:rPr kumimoji="1" lang="en-US" altLang="ja-JP" sz="2400" b="1" i="0" u="none" strike="noStrike" kern="1200" cap="none" spc="0" normalizeH="0" baseline="0" noProof="0" dirty="0">
                <a:ln>
                  <a:noFill/>
                </a:ln>
                <a:solidFill>
                  <a:srgbClr val="5D0096"/>
                </a:solidFill>
                <a:effectLst/>
                <a:uLnTx/>
                <a:uFillTx/>
                <a:latin typeface="Meiryo UI"/>
                <a:ea typeface="Meiryo UI"/>
                <a:cs typeface="Arial"/>
              </a:rPr>
              <a:t>-</a:t>
            </a:r>
            <a:r>
              <a:rPr kumimoji="1" lang="ja-JP" altLang="en-US" sz="2400" b="1" i="0" u="none" strike="noStrike" kern="1200" cap="none" spc="0" normalizeH="0" baseline="0" noProof="0" dirty="0">
                <a:ln>
                  <a:noFill/>
                </a:ln>
                <a:solidFill>
                  <a:srgbClr val="5D0096"/>
                </a:solidFill>
                <a:effectLst/>
                <a:uLnTx/>
                <a:uFillTx/>
                <a:latin typeface="Meiryo UI"/>
                <a:ea typeface="Meiryo UI"/>
                <a:cs typeface="Arial"/>
              </a:rPr>
              <a:t>患者さんと共に歩む</a:t>
            </a:r>
            <a:r>
              <a:rPr kumimoji="1" lang="en-US" altLang="ja-JP" sz="2400" b="1" i="0" u="none" strike="noStrike" kern="1200" cap="none" spc="0" normalizeH="0" baseline="0" noProof="0" dirty="0">
                <a:ln>
                  <a:noFill/>
                </a:ln>
                <a:solidFill>
                  <a:srgbClr val="5D0096"/>
                </a:solidFill>
                <a:effectLst/>
                <a:uLnTx/>
                <a:uFillTx/>
                <a:latin typeface="Meiryo UI"/>
                <a:ea typeface="Meiryo UI"/>
                <a:cs typeface="Arial"/>
              </a:rPr>
              <a:t>-</a:t>
            </a:r>
            <a:r>
              <a:rPr kumimoji="1" lang="ja-JP" altLang="en-US" sz="2400" b="1" i="0" u="none" strike="noStrike" kern="1200" cap="none" spc="0" normalizeH="0" baseline="0" noProof="0" dirty="0">
                <a:ln>
                  <a:noFill/>
                </a:ln>
                <a:solidFill>
                  <a:srgbClr val="5D0096"/>
                </a:solidFill>
                <a:effectLst/>
                <a:uLnTx/>
                <a:uFillTx/>
                <a:latin typeface="Meiryo UI"/>
                <a:ea typeface="Meiryo UI"/>
                <a:cs typeface="Arial"/>
              </a:rPr>
              <a:t>　　</a:t>
            </a:r>
            <a:r>
              <a:rPr kumimoji="1" lang="ja-JP" altLang="en-US" sz="2000" b="1" i="0" u="sng" strike="noStrike" kern="1200" cap="none" spc="0" normalizeH="0" baseline="0" noProof="0" dirty="0">
                <a:ln>
                  <a:noFill/>
                </a:ln>
                <a:solidFill>
                  <a:srgbClr val="5D0096"/>
                </a:solidFill>
                <a:effectLst/>
                <a:uLnTx/>
                <a:uFillTx/>
                <a:latin typeface="Meiryo UI"/>
                <a:ea typeface="Meiryo UI"/>
                <a:cs typeface="Arial"/>
              </a:rPr>
              <a:t>ハイブリット開催</a:t>
            </a:r>
            <a:endParaRPr kumimoji="1" lang="en-US" altLang="ja-JP" sz="2400" b="1" i="0" u="sng" strike="noStrike" kern="1200" cap="none" spc="0" normalizeH="0" baseline="0" noProof="0" dirty="0">
              <a:ln>
                <a:noFill/>
              </a:ln>
              <a:solidFill>
                <a:srgbClr val="5D0096"/>
              </a:solidFill>
              <a:effectLst/>
              <a:uLnTx/>
              <a:uFillTx/>
              <a:latin typeface="Meiryo UI"/>
              <a:ea typeface="Meiryo UI"/>
              <a:cs typeface="Arial"/>
            </a:endParaRPr>
          </a:p>
        </p:txBody>
      </p:sp>
      <p:sp>
        <p:nvSpPr>
          <p:cNvPr id="40" name="正方形/長方形 41">
            <a:extLst>
              <a:ext uri="{FF2B5EF4-FFF2-40B4-BE49-F238E27FC236}">
                <a16:creationId xmlns:a16="http://schemas.microsoft.com/office/drawing/2014/main" id="{7DC10875-7CC5-987B-DD29-2C609F852E48}"/>
              </a:ext>
            </a:extLst>
          </p:cNvPr>
          <p:cNvSpPr/>
          <p:nvPr/>
        </p:nvSpPr>
        <p:spPr>
          <a:xfrm>
            <a:off x="611069" y="1402554"/>
            <a:ext cx="888494" cy="330603"/>
          </a:xfrm>
          <a:prstGeom prst="rect">
            <a:avLst/>
          </a:prstGeom>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a:ea typeface="Meiryo UI"/>
                <a:cs typeface="Arial"/>
              </a:rPr>
              <a:t>日　　時</a:t>
            </a:r>
          </a:p>
        </p:txBody>
      </p:sp>
      <p:sp>
        <p:nvSpPr>
          <p:cNvPr id="41" name="正方形/長方形 41">
            <a:extLst>
              <a:ext uri="{FF2B5EF4-FFF2-40B4-BE49-F238E27FC236}">
                <a16:creationId xmlns:a16="http://schemas.microsoft.com/office/drawing/2014/main" id="{E5304A9D-3778-02A8-EBE1-4FF359F888A5}"/>
              </a:ext>
            </a:extLst>
          </p:cNvPr>
          <p:cNvSpPr/>
          <p:nvPr/>
        </p:nvSpPr>
        <p:spPr>
          <a:xfrm>
            <a:off x="611069" y="1806496"/>
            <a:ext cx="888494" cy="330603"/>
          </a:xfrm>
          <a:prstGeom prst="rect">
            <a:avLst/>
          </a:prstGeom>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a:ea typeface="Meiryo UI"/>
                <a:cs typeface="Arial"/>
              </a:rPr>
              <a:t>会　　場</a:t>
            </a:r>
          </a:p>
        </p:txBody>
      </p:sp>
      <p:sp>
        <p:nvSpPr>
          <p:cNvPr id="43" name="正方形/長方形 41">
            <a:extLst>
              <a:ext uri="{FF2B5EF4-FFF2-40B4-BE49-F238E27FC236}">
                <a16:creationId xmlns:a16="http://schemas.microsoft.com/office/drawing/2014/main" id="{5F843C8D-FACD-6BAB-772A-F5F73917DAFA}"/>
              </a:ext>
            </a:extLst>
          </p:cNvPr>
          <p:cNvSpPr/>
          <p:nvPr/>
        </p:nvSpPr>
        <p:spPr>
          <a:xfrm>
            <a:off x="-51451" y="3927060"/>
            <a:ext cx="2032992" cy="330603"/>
          </a:xfrm>
          <a:prstGeom prst="rect">
            <a:avLst/>
          </a:prstGeom>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a:ea typeface="Meiryo UI"/>
                <a:cs typeface="Arial"/>
              </a:rPr>
              <a:t>一般講演</a:t>
            </a:r>
          </a:p>
        </p:txBody>
      </p:sp>
      <p:sp>
        <p:nvSpPr>
          <p:cNvPr id="44" name="正方形/長方形 41">
            <a:extLst>
              <a:ext uri="{FF2B5EF4-FFF2-40B4-BE49-F238E27FC236}">
                <a16:creationId xmlns:a16="http://schemas.microsoft.com/office/drawing/2014/main" id="{0D5CFEF2-F237-19B4-A8DA-EE7BD6C5E668}"/>
              </a:ext>
            </a:extLst>
          </p:cNvPr>
          <p:cNvSpPr/>
          <p:nvPr/>
        </p:nvSpPr>
        <p:spPr>
          <a:xfrm>
            <a:off x="187983" y="5375271"/>
            <a:ext cx="1584891" cy="330603"/>
          </a:xfrm>
          <a:prstGeom prst="rect">
            <a:avLst/>
          </a:prstGeom>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a:ea typeface="Meiryo UI"/>
                <a:cs typeface="Arial"/>
              </a:rPr>
              <a:t>特別講演</a:t>
            </a:r>
          </a:p>
        </p:txBody>
      </p:sp>
      <p:sp>
        <p:nvSpPr>
          <p:cNvPr id="45" name="正方形/長方形 41">
            <a:extLst>
              <a:ext uri="{FF2B5EF4-FFF2-40B4-BE49-F238E27FC236}">
                <a16:creationId xmlns:a16="http://schemas.microsoft.com/office/drawing/2014/main" id="{AB6BFEE0-3CAF-57C5-5DD3-9416D483E4C8}"/>
              </a:ext>
            </a:extLst>
          </p:cNvPr>
          <p:cNvSpPr/>
          <p:nvPr/>
        </p:nvSpPr>
        <p:spPr>
          <a:xfrm>
            <a:off x="466443" y="4891272"/>
            <a:ext cx="608926" cy="290913"/>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rgbClr val="5D0096"/>
                </a:solidFill>
                <a:effectLst/>
                <a:uLnTx/>
                <a:uFillTx/>
                <a:latin typeface="Meiryo UI"/>
                <a:ea typeface="Meiryo UI"/>
                <a:cs typeface="Arial"/>
              </a:rPr>
              <a:t>演　　者</a:t>
            </a:r>
          </a:p>
        </p:txBody>
      </p:sp>
      <p:sp>
        <p:nvSpPr>
          <p:cNvPr id="47" name="正方形/長方形 41">
            <a:extLst>
              <a:ext uri="{FF2B5EF4-FFF2-40B4-BE49-F238E27FC236}">
                <a16:creationId xmlns:a16="http://schemas.microsoft.com/office/drawing/2014/main" id="{3BB3B4B9-2D45-C494-A522-142075B8E8AB}"/>
              </a:ext>
            </a:extLst>
          </p:cNvPr>
          <p:cNvSpPr/>
          <p:nvPr/>
        </p:nvSpPr>
        <p:spPr>
          <a:xfrm>
            <a:off x="455068" y="3475119"/>
            <a:ext cx="608926" cy="290913"/>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rgbClr val="5D0096"/>
                </a:solidFill>
                <a:effectLst/>
                <a:uLnTx/>
                <a:uFillTx/>
                <a:latin typeface="Meiryo UI"/>
                <a:ea typeface="Meiryo UI"/>
                <a:cs typeface="Arial"/>
              </a:rPr>
              <a:t>座　　長</a:t>
            </a:r>
          </a:p>
        </p:txBody>
      </p:sp>
      <p:sp>
        <p:nvSpPr>
          <p:cNvPr id="48" name="正方形/長方形 41">
            <a:extLst>
              <a:ext uri="{FF2B5EF4-FFF2-40B4-BE49-F238E27FC236}">
                <a16:creationId xmlns:a16="http://schemas.microsoft.com/office/drawing/2014/main" id="{AD78124F-BE0A-9B3F-B786-51B7FF7585FB}"/>
              </a:ext>
            </a:extLst>
          </p:cNvPr>
          <p:cNvSpPr/>
          <p:nvPr/>
        </p:nvSpPr>
        <p:spPr>
          <a:xfrm>
            <a:off x="385671" y="6490290"/>
            <a:ext cx="668888" cy="290913"/>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rgbClr val="5D0096"/>
                </a:solidFill>
                <a:effectLst/>
                <a:uLnTx/>
                <a:uFillTx/>
                <a:latin typeface="Meiryo UI"/>
                <a:ea typeface="Meiryo UI"/>
                <a:cs typeface="Arial"/>
              </a:rPr>
              <a:t>演　　者</a:t>
            </a:r>
          </a:p>
        </p:txBody>
      </p:sp>
      <p:grpSp>
        <p:nvGrpSpPr>
          <p:cNvPr id="49" name="グループ化 48">
            <a:extLst>
              <a:ext uri="{FF2B5EF4-FFF2-40B4-BE49-F238E27FC236}">
                <a16:creationId xmlns:a16="http://schemas.microsoft.com/office/drawing/2014/main" id="{21DA65A9-97A3-A829-86B5-704C51A53A92}"/>
              </a:ext>
            </a:extLst>
          </p:cNvPr>
          <p:cNvGrpSpPr/>
          <p:nvPr/>
        </p:nvGrpSpPr>
        <p:grpSpPr>
          <a:xfrm>
            <a:off x="-12646" y="2482494"/>
            <a:ext cx="6837128" cy="929585"/>
            <a:chOff x="74061" y="716919"/>
            <a:chExt cx="6711691" cy="1221253"/>
          </a:xfrm>
        </p:grpSpPr>
        <p:sp>
          <p:nvSpPr>
            <p:cNvPr id="50" name="テキスト ボックス 49">
              <a:extLst>
                <a:ext uri="{FF2B5EF4-FFF2-40B4-BE49-F238E27FC236}">
                  <a16:creationId xmlns:a16="http://schemas.microsoft.com/office/drawing/2014/main" id="{47B31027-2E9D-883F-8832-D8E7CB2FD39F}"/>
                </a:ext>
              </a:extLst>
            </p:cNvPr>
            <p:cNvSpPr txBox="1"/>
            <p:nvPr/>
          </p:nvSpPr>
          <p:spPr>
            <a:xfrm>
              <a:off x="74061" y="765572"/>
              <a:ext cx="6711691" cy="117260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ja-JP" sz="1200" b="1" i="0" u="none" strike="noStrike" kern="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日本糖尿病療養指導士</a:t>
              </a:r>
              <a:r>
                <a:rPr kumimoji="1" lang="en-US" altLang="ja-JP" sz="1200" b="1" i="0" u="none" strike="noStrike" kern="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(CDEJ)</a:t>
              </a:r>
              <a:r>
                <a:rPr kumimoji="1" lang="ja-JP" altLang="ja-JP" sz="1200" b="1" i="0" u="none" strike="noStrike" kern="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認定更新のための研修</a:t>
              </a:r>
              <a:r>
                <a:rPr kumimoji="1" lang="ja-JP" altLang="en-US" sz="1200" b="1" i="0" u="none" strike="noStrike" kern="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単位取得 </a:t>
              </a:r>
              <a:r>
                <a:rPr kumimoji="1" lang="en-US" altLang="ja-JP"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0.5</a:t>
              </a:r>
              <a:r>
                <a:rPr kumimoji="1"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単位</a:t>
              </a:r>
              <a:r>
                <a:rPr kumimoji="1" lang="en-US" altLang="ja-JP" sz="8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25-0628,Web25-0629</a:t>
              </a:r>
              <a:endParaRPr kumimoji="1" lang="en-US" altLang="ja-JP" sz="600" b="0" i="0" u="sng" strike="noStrike" kern="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8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1" lang="en-US" altLang="ja-JP" sz="8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Web</a:t>
              </a:r>
              <a:r>
                <a:rPr kumimoji="1" lang="ja-JP" altLang="en-US" sz="8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参加では、研修開始時・終了時・および研修途中</a:t>
              </a:r>
              <a:r>
                <a:rPr kumimoji="1" lang="en-US" altLang="ja-JP" sz="8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1</a:t>
              </a:r>
              <a:r>
                <a:rPr kumimoji="1" lang="ja-JP" altLang="en-US" sz="8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回以上の計</a:t>
              </a:r>
              <a:r>
                <a:rPr kumimoji="1" lang="en-US" altLang="ja-JP" sz="8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3</a:t>
              </a:r>
              <a:r>
                <a:rPr kumimoji="1" lang="ja-JP" altLang="en-US" sz="8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回以上、それぞれが異なる「キーワード」を                          </a:t>
              </a:r>
              <a:endParaRPr kumimoji="1" lang="en-US" altLang="ja-JP" sz="8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　　　　　主催者から発信し、</a:t>
              </a:r>
              <a:r>
                <a:rPr kumimoji="1" lang="ja-JP" altLang="en-US" sz="8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開催当日中にすべてのキーワードを正しく提出した受講者に対して参加証を発行いたします</a:t>
              </a:r>
              <a:endParaRPr kumimoji="1" lang="en-US" altLang="ja-JP" sz="8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200" b="1" i="0" u="none" strike="noStrike" kern="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CDE-Chiba</a:t>
              </a:r>
              <a:r>
                <a:rPr kumimoji="1" lang="ja-JP" altLang="ja-JP" sz="1200" b="1" i="0" u="none" strike="noStrike" kern="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認定更新のための研修会認定</a:t>
              </a:r>
              <a:r>
                <a:rPr kumimoji="1" lang="ja-JP" altLang="en-US" sz="1200" b="1" i="0" u="none" strike="noStrike" kern="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取得　</a:t>
              </a:r>
              <a:r>
                <a:rPr kumimoji="1" lang="en-US" altLang="ja-JP"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2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単位　</a:t>
              </a:r>
              <a:r>
                <a:rPr kumimoji="0"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25-097</a:t>
              </a:r>
              <a:endParaRPr kumimoji="1" lang="en-US" altLang="ja-JP" sz="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ja-JP" sz="1200" b="1" i="0" u="none" strike="noStrike" kern="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日本医師会生涯教育講座認定</a:t>
              </a:r>
              <a:r>
                <a:rPr kumimoji="1" lang="ja-JP" altLang="en-US" sz="1200" b="1" i="0" u="none" strike="noStrike" kern="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講座取得</a:t>
              </a:r>
              <a:r>
                <a:rPr kumimoji="1" lang="en-US" altLang="ja-JP" sz="1200" b="1" i="0" u="dotted"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a:t>
              </a:r>
              <a:r>
                <a:rPr kumimoji="1" lang="ja-JP" altLang="ja-JP" sz="1200" b="1" i="0" u="dotted"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単位</a:t>
              </a:r>
              <a:r>
                <a:rPr kumimoji="1" lang="ja-JP" altLang="en-US" sz="1200" b="1" i="0" u="dotted"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8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CC</a:t>
              </a:r>
              <a:r>
                <a:rPr kumimoji="1" lang="ja-JP" altLang="en-US" sz="8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8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 </a:t>
              </a:r>
              <a:r>
                <a:rPr kumimoji="1" lang="ja-JP" altLang="en-US" sz="8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チーム医療　</a:t>
              </a:r>
              <a:r>
                <a:rPr kumimoji="1" lang="en-US" altLang="ja-JP" sz="8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 </a:t>
              </a:r>
              <a:r>
                <a:rPr kumimoji="1" lang="ja-JP" altLang="en-US" sz="8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地域医療　</a:t>
              </a:r>
              <a:r>
                <a:rPr kumimoji="1" lang="en-US" altLang="ja-JP" sz="8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76 </a:t>
              </a:r>
              <a:r>
                <a:rPr kumimoji="1" lang="ja-JP" altLang="en-US" sz="8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糖尿病</a:t>
              </a:r>
              <a:endParaRPr kumimoji="1" lang="en-US" altLang="ja-JP" sz="6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1" name="正方形/長方形 50">
              <a:extLst>
                <a:ext uri="{FF2B5EF4-FFF2-40B4-BE49-F238E27FC236}">
                  <a16:creationId xmlns:a16="http://schemas.microsoft.com/office/drawing/2014/main" id="{8F000923-6400-7E7B-7E8D-A16F85A04BF9}"/>
                </a:ext>
              </a:extLst>
            </p:cNvPr>
            <p:cNvSpPr/>
            <p:nvPr/>
          </p:nvSpPr>
          <p:spPr>
            <a:xfrm>
              <a:off x="173799" y="716919"/>
              <a:ext cx="6504182" cy="1161377"/>
            </a:xfrm>
            <a:prstGeom prst="rect">
              <a:avLst/>
            </a:prstGeom>
            <a:noFill/>
            <a:ln w="38100" cap="flat" cmpd="sng" algn="ctr">
              <a:solidFill>
                <a:srgbClr val="FF0000"/>
              </a:solidFill>
              <a:prstDash val="solid"/>
            </a:ln>
            <a:effectLst/>
          </p:spPr>
          <p:txBody>
            <a:bodyPr rtlCol="0" anchor="t"/>
            <a:lstStyle/>
            <a:p>
              <a:pPr marL="0" marR="0" lvl="0" indent="0" algn="l" defTabSz="242475" rtl="0" eaLnBrk="1" fontAlgn="auto" latinLnBrk="0" hangingPunct="1">
                <a:lnSpc>
                  <a:spcPct val="100000"/>
                </a:lnSpc>
                <a:spcBef>
                  <a:spcPts val="0"/>
                </a:spcBef>
                <a:spcAft>
                  <a:spcPts val="0"/>
                </a:spcAft>
                <a:buClrTx/>
                <a:buSzTx/>
                <a:buFontTx/>
                <a:buNone/>
                <a:tabLst/>
                <a:defRPr/>
              </a:pPr>
              <a:endParaRPr kumimoji="1" lang="en-US" altLang="ja-JP" sz="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242475" rtl="0" eaLnBrk="1" fontAlgn="auto" latinLnBrk="0" hangingPunct="1">
                <a:lnSpc>
                  <a:spcPct val="100000"/>
                </a:lnSpc>
                <a:spcBef>
                  <a:spcPts val="0"/>
                </a:spcBef>
                <a:spcAft>
                  <a:spcPts val="0"/>
                </a:spcAft>
                <a:buClrTx/>
                <a:buSzTx/>
                <a:buFontTx/>
                <a:buNone/>
                <a:tabLst/>
                <a:defRPr/>
              </a:pPr>
              <a:endParaRPr kumimoji="1" lang="en-US" altLang="ja-JP" sz="400" b="0"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53" name="テキスト ボックス 52">
            <a:extLst>
              <a:ext uri="{FF2B5EF4-FFF2-40B4-BE49-F238E27FC236}">
                <a16:creationId xmlns:a16="http://schemas.microsoft.com/office/drawing/2014/main" id="{B743496C-1BC6-9E9C-F370-36FA30F6350E}"/>
              </a:ext>
            </a:extLst>
          </p:cNvPr>
          <p:cNvSpPr txBox="1"/>
          <p:nvPr/>
        </p:nvSpPr>
        <p:spPr>
          <a:xfrm>
            <a:off x="-979500" y="5704850"/>
            <a:ext cx="7694197" cy="830997"/>
          </a:xfrm>
          <a:prstGeom prst="rect">
            <a:avLst/>
          </a:prstGeom>
          <a:no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5D0096"/>
                </a:solidFill>
                <a:effectLst/>
                <a:uLnTx/>
                <a:uFillTx/>
                <a:latin typeface="Meiryo UI"/>
                <a:ea typeface="Meiryo UI"/>
                <a:cs typeface="Arial"/>
              </a:rPr>
              <a:t>「しまで考える糖尿病診療が進むべき道 </a:t>
            </a:r>
            <a:endParaRPr kumimoji="1" lang="en-US" altLang="ja-JP" sz="2400" b="1" i="0" u="none" strike="noStrike" kern="1200" cap="none" spc="0" normalizeH="0" baseline="0" noProof="0" dirty="0">
              <a:ln>
                <a:noFill/>
              </a:ln>
              <a:solidFill>
                <a:srgbClr val="5D0096"/>
              </a:solidFill>
              <a:effectLst/>
              <a:uLnTx/>
              <a:uFillTx/>
              <a:latin typeface="Meiryo UI"/>
              <a:ea typeface="Meiryo UI"/>
              <a:cs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srgbClr val="5D0096"/>
                </a:solidFill>
                <a:effectLst/>
                <a:uLnTx/>
                <a:uFillTx/>
                <a:latin typeface="Meiryo UI"/>
                <a:ea typeface="Meiryo UI"/>
                <a:cs typeface="Arial"/>
              </a:rPr>
              <a:t>　　　　　　　　～</a:t>
            </a:r>
            <a:r>
              <a:rPr kumimoji="1" lang="en-US" altLang="ja-JP" sz="2400" b="1" i="0" u="none" strike="noStrike" kern="1200" cap="none" spc="0" normalizeH="0" baseline="0" noProof="0" dirty="0">
                <a:ln>
                  <a:noFill/>
                </a:ln>
                <a:solidFill>
                  <a:srgbClr val="5D0096"/>
                </a:solidFill>
                <a:effectLst/>
                <a:uLnTx/>
                <a:uFillTx/>
                <a:latin typeface="Meiryo UI"/>
                <a:ea typeface="Meiryo UI"/>
                <a:cs typeface="Arial"/>
              </a:rPr>
              <a:t>2</a:t>
            </a:r>
            <a:r>
              <a:rPr kumimoji="1" lang="ja-JP" altLang="en-US" sz="2400" b="1" i="0" u="none" strike="noStrike" kern="1200" cap="none" spc="0" normalizeH="0" baseline="0" noProof="0" dirty="0">
                <a:ln>
                  <a:noFill/>
                </a:ln>
                <a:solidFill>
                  <a:srgbClr val="5D0096"/>
                </a:solidFill>
                <a:effectLst/>
                <a:uLnTx/>
                <a:uFillTx/>
                <a:latin typeface="Meiryo UI"/>
                <a:ea typeface="Meiryo UI"/>
                <a:cs typeface="Arial"/>
              </a:rPr>
              <a:t>型糖尿病治療薬を地域でどう活かすか～」</a:t>
            </a:r>
            <a:endParaRPr kumimoji="1" lang="ja-JP" altLang="en-US" sz="1400" b="0" i="0" u="none" strike="noStrike" kern="1200" cap="none" spc="0" normalizeH="0" baseline="0" noProof="0" dirty="0">
              <a:ln>
                <a:noFill/>
              </a:ln>
              <a:solidFill>
                <a:srgbClr val="5D0096"/>
              </a:solidFill>
              <a:effectLst/>
              <a:uLnTx/>
              <a:uFillTx/>
              <a:latin typeface="Meiryo UI"/>
              <a:ea typeface="Meiryo UI"/>
              <a:cs typeface="Arial"/>
            </a:endParaRPr>
          </a:p>
        </p:txBody>
      </p:sp>
      <p:sp>
        <p:nvSpPr>
          <p:cNvPr id="8" name="テキスト ボックス 7">
            <a:extLst>
              <a:ext uri="{FF2B5EF4-FFF2-40B4-BE49-F238E27FC236}">
                <a16:creationId xmlns:a16="http://schemas.microsoft.com/office/drawing/2014/main" id="{F46CF356-DFA8-BFE8-C0A2-D1757CA894B8}"/>
              </a:ext>
            </a:extLst>
          </p:cNvPr>
          <p:cNvSpPr txBox="1"/>
          <p:nvPr/>
        </p:nvSpPr>
        <p:spPr>
          <a:xfrm>
            <a:off x="132300" y="2140291"/>
            <a:ext cx="6707000"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君津木更津糖尿病懇話会世話人</a:t>
            </a:r>
            <a:r>
              <a:rPr kumimoji="1" lang="en-US" altLang="ja-JP"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石橋亮一　内田大学　荻野良郎　谷川俊則　中村晋　本吉光隆</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五十音順</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controls>
      <mc:AlternateContent xmlns:mc="http://schemas.openxmlformats.org/markup-compatibility/2006">
        <mc:Choice xmlns:v="urn:schemas-microsoft-com:vml" Requires="v">
          <p:control name="BarCodeCtrl1" r:id="rId1" imgW="685800" imgH="533520"/>
        </mc:Choice>
        <mc:Fallback>
          <p:control name="BarCodeCtrl1" r:id="rId1" imgW="685800" imgH="533520">
            <p:pic>
              <p:nvPicPr>
                <p:cNvPr id="7" name="BarCodeCtrl1">
                  <a:extLst>
                    <a:ext uri="{FF2B5EF4-FFF2-40B4-BE49-F238E27FC236}">
                      <a16:creationId xmlns:a16="http://schemas.microsoft.com/office/drawing/2014/main" id="{A0269EC1-B7C6-35C5-D5B4-F05B793F2F10}"/>
                    </a:ext>
                  </a:extLst>
                </p:cNvPr>
                <p:cNvPicPr preferRelativeResize="0">
                  <a:picLocks noChangeArrowheads="1" noChangeShapeType="1"/>
                </p:cNvPicPr>
                <p:nvPr/>
              </p:nvPicPr>
              <p:blipFill>
                <a:blip r:embed="rId7"/>
                <a:srcRect/>
                <a:stretch>
                  <a:fillRect/>
                </a:stretch>
              </p:blipFill>
              <p:spPr bwMode="auto">
                <a:xfrm>
                  <a:off x="5887337" y="2789625"/>
                  <a:ext cx="685874" cy="533221"/>
                </a:xfrm>
                <a:prstGeom prst="rect">
                  <a:avLst/>
                </a:prstGeom>
                <a:noFill/>
                <a:ln>
                  <a:noFill/>
                </a:ln>
                <a:extLst>
                  <a:ext uri="{91240B29-F687-4F45-9708-019B960494DF}">
                    <a14:hiddenLine xmlns:a14="http://schemas.microsoft.com/office/drawing/2010/main" w="9525">
                      <a:noFill/>
                      <a:miter lim="800000"/>
                      <a:headEnd/>
                      <a:tailEnd/>
                    </a14:hiddenLine>
                  </a:ext>
                </a:extLst>
              </p:spPr>
            </p:pic>
          </p:control>
        </mc:Fallback>
      </mc:AlternateContent>
    </p:controls>
    <p:extLst>
      <p:ext uri="{BB962C8B-B14F-4D97-AF65-F5344CB8AC3E}">
        <p14:creationId xmlns:p14="http://schemas.microsoft.com/office/powerpoint/2010/main" val="4221916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16716-E5F5-6EF0-53AA-0AFACF59CC4B}"/>
            </a:ext>
          </a:extLst>
        </p:cNvPr>
        <p:cNvGrpSpPr/>
        <p:nvPr/>
      </p:nvGrpSpPr>
      <p:grpSpPr>
        <a:xfrm>
          <a:off x="0" y="0"/>
          <a:ext cx="0" cy="0"/>
          <a:chOff x="0" y="0"/>
          <a:chExt cx="0" cy="0"/>
        </a:xfrm>
      </p:grpSpPr>
      <p:sp>
        <p:nvSpPr>
          <p:cNvPr id="4" name="テキスト ボックス 4">
            <a:extLst>
              <a:ext uri="{FF2B5EF4-FFF2-40B4-BE49-F238E27FC236}">
                <a16:creationId xmlns:a16="http://schemas.microsoft.com/office/drawing/2014/main" id="{BE50C36D-AE16-1A5C-A3C2-407A4243178A}"/>
              </a:ext>
            </a:extLst>
          </p:cNvPr>
          <p:cNvSpPr txBox="1">
            <a:spLocks noChangeArrowheads="1"/>
          </p:cNvSpPr>
          <p:nvPr/>
        </p:nvSpPr>
        <p:spPr bwMode="auto">
          <a:xfrm>
            <a:off x="799901" y="395536"/>
            <a:ext cx="4296339" cy="44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229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Arial" panose="020B0604020202020204" pitchFamily="34" charset="0"/>
              </a:rPr>
              <a:t>登録方法</a:t>
            </a:r>
          </a:p>
        </p:txBody>
      </p:sp>
      <p:sp>
        <p:nvSpPr>
          <p:cNvPr id="5" name="テキスト ボックス 9">
            <a:extLst>
              <a:ext uri="{FF2B5EF4-FFF2-40B4-BE49-F238E27FC236}">
                <a16:creationId xmlns:a16="http://schemas.microsoft.com/office/drawing/2014/main" id="{2CC6F180-D66D-B034-2BF8-F444BE9B6BF5}"/>
              </a:ext>
            </a:extLst>
          </p:cNvPr>
          <p:cNvSpPr txBox="1">
            <a:spLocks noChangeArrowheads="1"/>
          </p:cNvSpPr>
          <p:nvPr/>
        </p:nvSpPr>
        <p:spPr bwMode="auto">
          <a:xfrm>
            <a:off x="816256" y="997772"/>
            <a:ext cx="5096722" cy="693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本</a:t>
            </a:r>
            <a:r>
              <a:rPr kumimoji="1" lang="en-US" altLang="ja-JP"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Web</a:t>
            </a:r>
            <a:r>
              <a:rPr kumimoji="1" lang="ja-JP" altLang="en-US"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セミナーの視聴には事前登録が必要です。視聴をご希望される際は、</a:t>
            </a:r>
            <a:endParaRPr kumimoji="1" lang="en-US" altLang="ja-JP"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endParaRPr>
          </a:p>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以下の</a:t>
            </a:r>
            <a:r>
              <a:rPr kumimoji="1" lang="en-US" altLang="ja-JP"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3</a:t>
            </a:r>
            <a:r>
              <a:rPr kumimoji="1" lang="ja-JP" altLang="en-US"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つの方法のいずれかより</a:t>
            </a:r>
            <a:r>
              <a:rPr kumimoji="1" lang="ja-JP" altLang="en-US" sz="1432" b="1" i="0" u="none" strike="noStrike" kern="1200" cap="none" spc="0" normalizeH="0" baseline="-2000" noProof="0" dirty="0">
                <a:ln>
                  <a:noFill/>
                </a:ln>
                <a:solidFill>
                  <a:srgbClr val="FF0000"/>
                </a:solidFill>
                <a:effectLst/>
                <a:uLnTx/>
                <a:uFillTx/>
                <a:latin typeface="メイリオ" panose="020B0604030504040204" pitchFamily="50" charset="-128"/>
                <a:ea typeface="メイリオ" panose="020B0604030504040204" pitchFamily="50" charset="-128"/>
                <a:cs typeface="Arial" panose="020B0604020202020204" pitchFamily="34" charset="0"/>
              </a:rPr>
              <a:t>「事前登録申し込み」</a:t>
            </a:r>
            <a:r>
              <a:rPr kumimoji="1" lang="ja-JP" altLang="en-US"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をお願い申し上げます。</a:t>
            </a:r>
            <a:endParaRPr kumimoji="1" lang="en-US" altLang="ja-JP"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endParaRPr>
          </a:p>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en-US" altLang="ja-JP" sz="1000"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a:t>
            </a:r>
            <a:r>
              <a:rPr kumimoji="1" lang="ja-JP" altLang="en-US" sz="10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charset="-128"/>
              </a:rPr>
              <a:t>オンライン・対面（木更津ワシントンホテル）での参加どちらも</a:t>
            </a:r>
            <a:endParaRPr kumimoji="1" lang="en-US" altLang="ja-JP" sz="10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charset="-128"/>
            </a:endParaRPr>
          </a:p>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10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charset="-128"/>
              </a:rPr>
              <a:t>事前の申し込みをお願いしております。</a:t>
            </a:r>
            <a:endParaRPr kumimoji="1" lang="en-US" altLang="ja-JP" sz="10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eiryo UI" charset="-128"/>
            </a:endParaRPr>
          </a:p>
        </p:txBody>
      </p:sp>
      <p:sp>
        <p:nvSpPr>
          <p:cNvPr id="6" name="矢印: 五方向 5">
            <a:extLst>
              <a:ext uri="{FF2B5EF4-FFF2-40B4-BE49-F238E27FC236}">
                <a16:creationId xmlns:a16="http://schemas.microsoft.com/office/drawing/2014/main" id="{BE9A1633-929F-0D9A-5C99-35035D40F15E}"/>
              </a:ext>
            </a:extLst>
          </p:cNvPr>
          <p:cNvSpPr/>
          <p:nvPr/>
        </p:nvSpPr>
        <p:spPr>
          <a:xfrm>
            <a:off x="799901" y="755576"/>
            <a:ext cx="2565091" cy="208567"/>
          </a:xfrm>
          <a:prstGeom prst="homePlate">
            <a:avLst/>
          </a:prstGeom>
          <a:solidFill>
            <a:schemeClr val="accent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654385" rtl="0" eaLnBrk="1" fontAlgn="auto" latinLnBrk="0" hangingPunct="1">
              <a:lnSpc>
                <a:spcPct val="100000"/>
              </a:lnSpc>
              <a:spcBef>
                <a:spcPts val="0"/>
              </a:spcBef>
              <a:spcAft>
                <a:spcPts val="0"/>
              </a:spcAft>
              <a:buClrTx/>
              <a:buSzTx/>
              <a:buFontTx/>
              <a:buNone/>
              <a:tabLst/>
              <a:defRPr/>
            </a:pPr>
            <a:r>
              <a:rPr kumimoji="1" lang="ja-JP" altLang="en-US" sz="1288"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en-US" altLang="ja-JP" sz="1145" b="1" i="0" u="sng"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Step1. </a:t>
            </a:r>
            <a:r>
              <a:rPr kumimoji="1" lang="ja-JP" altLang="en-US" sz="1145" b="1" i="0" u="sng"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参加受付</a:t>
            </a:r>
            <a:endParaRPr kumimoji="1" lang="ja-JP" altLang="en-US" sz="1288" b="1" i="0" u="sng"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7" name="矢印: 五方向 6">
            <a:extLst>
              <a:ext uri="{FF2B5EF4-FFF2-40B4-BE49-F238E27FC236}">
                <a16:creationId xmlns:a16="http://schemas.microsoft.com/office/drawing/2014/main" id="{ADE6E51D-BEC2-8687-3A58-952E9F8D7E5D}"/>
              </a:ext>
            </a:extLst>
          </p:cNvPr>
          <p:cNvSpPr/>
          <p:nvPr/>
        </p:nvSpPr>
        <p:spPr>
          <a:xfrm>
            <a:off x="816255" y="1763688"/>
            <a:ext cx="2565091" cy="208567"/>
          </a:xfrm>
          <a:prstGeom prst="homePlate">
            <a:avLst/>
          </a:prstGeom>
          <a:solidFill>
            <a:schemeClr val="accent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654385" rtl="0" eaLnBrk="1" fontAlgn="auto" latinLnBrk="0" hangingPunct="1">
              <a:lnSpc>
                <a:spcPct val="100000"/>
              </a:lnSpc>
              <a:spcBef>
                <a:spcPts val="0"/>
              </a:spcBef>
              <a:spcAft>
                <a:spcPts val="0"/>
              </a:spcAft>
              <a:buClrTx/>
              <a:buSzTx/>
              <a:buFontTx/>
              <a:buNone/>
              <a:tabLst/>
              <a:defRPr/>
            </a:pPr>
            <a:r>
              <a:rPr kumimoji="1" lang="ja-JP" altLang="en-US" sz="1288"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en-US" altLang="ja-JP" sz="1145" b="1" i="0" u="sng"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Step2. </a:t>
            </a:r>
            <a:r>
              <a:rPr kumimoji="1" lang="ja-JP" altLang="en-US" sz="1145" b="1" i="0" u="sng"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事前登録方法</a:t>
            </a:r>
            <a:endParaRPr kumimoji="1" lang="ja-JP" altLang="en-US" sz="1288" b="1" i="0" u="sng"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9" name="テキスト ボックス 8">
            <a:extLst>
              <a:ext uri="{FF2B5EF4-FFF2-40B4-BE49-F238E27FC236}">
                <a16:creationId xmlns:a16="http://schemas.microsoft.com/office/drawing/2014/main" id="{11A9BD07-8BB1-A5CC-AB5A-8FC298C3FAA4}"/>
              </a:ext>
            </a:extLst>
          </p:cNvPr>
          <p:cNvSpPr txBox="1"/>
          <p:nvPr/>
        </p:nvSpPr>
        <p:spPr>
          <a:xfrm>
            <a:off x="891048" y="3079329"/>
            <a:ext cx="1673856" cy="268535"/>
          </a:xfrm>
          <a:prstGeom prst="rect">
            <a:avLst/>
          </a:prstGeom>
          <a:noFill/>
        </p:spPr>
        <p:txBody>
          <a:bodyPr wrap="none" rtlCol="0">
            <a:spAutoFit/>
          </a:bodyPr>
          <a:lstStyle/>
          <a:p>
            <a:pPr marL="0" marR="0" lvl="0" indent="0" algn="l" defTabSz="654385" rtl="0" eaLnBrk="1" fontAlgn="auto" latinLnBrk="0" hangingPunct="1">
              <a:lnSpc>
                <a:spcPct val="100000"/>
              </a:lnSpc>
              <a:spcBef>
                <a:spcPts val="0"/>
              </a:spcBef>
              <a:spcAft>
                <a:spcPts val="0"/>
              </a:spcAft>
              <a:buClrTx/>
              <a:buSzTx/>
              <a:buFontTx/>
              <a:buNone/>
              <a:tabLst/>
              <a:defRPr/>
            </a:pPr>
            <a:r>
              <a:rPr kumimoji="1" lang="ja-JP" altLang="en-US"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方法</a:t>
            </a:r>
            <a:r>
              <a:rPr kumimoji="1" lang="en-US" altLang="ja-JP"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2.【FAX】</a:t>
            </a:r>
            <a:r>
              <a:rPr kumimoji="1" lang="ja-JP" altLang="en-US"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で登録</a:t>
            </a:r>
          </a:p>
        </p:txBody>
      </p:sp>
      <p:sp>
        <p:nvSpPr>
          <p:cNvPr id="10" name="テキスト ボックス 9">
            <a:extLst>
              <a:ext uri="{FF2B5EF4-FFF2-40B4-BE49-F238E27FC236}">
                <a16:creationId xmlns:a16="http://schemas.microsoft.com/office/drawing/2014/main" id="{7B5F1103-6051-2447-4486-3610F510FBE2}"/>
              </a:ext>
            </a:extLst>
          </p:cNvPr>
          <p:cNvSpPr txBox="1"/>
          <p:nvPr/>
        </p:nvSpPr>
        <p:spPr>
          <a:xfrm>
            <a:off x="808502" y="1999209"/>
            <a:ext cx="2448106" cy="268535"/>
          </a:xfrm>
          <a:prstGeom prst="rect">
            <a:avLst/>
          </a:prstGeom>
          <a:noFill/>
        </p:spPr>
        <p:txBody>
          <a:bodyPr wrap="none" rtlCol="0">
            <a:spAutoFit/>
          </a:bodyPr>
          <a:lstStyle/>
          <a:p>
            <a:pPr marL="0" marR="0" lvl="0" indent="0" algn="l" defTabSz="654385" rtl="0" eaLnBrk="1" fontAlgn="auto" latinLnBrk="0" hangingPunct="1">
              <a:lnSpc>
                <a:spcPct val="100000"/>
              </a:lnSpc>
              <a:spcBef>
                <a:spcPts val="0"/>
              </a:spcBef>
              <a:spcAft>
                <a:spcPts val="0"/>
              </a:spcAft>
              <a:buClrTx/>
              <a:buSzTx/>
              <a:buFontTx/>
              <a:buNone/>
              <a:tabLst/>
              <a:defRPr/>
            </a:pPr>
            <a:r>
              <a:rPr kumimoji="1" lang="ja-JP" altLang="en-US"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方法１</a:t>
            </a:r>
            <a:r>
              <a:rPr kumimoji="1" lang="en-US" altLang="ja-JP"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二次元コード</a:t>
            </a:r>
            <a:r>
              <a:rPr kumimoji="1" lang="en-US" altLang="ja-JP"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から登録</a:t>
            </a:r>
          </a:p>
        </p:txBody>
      </p:sp>
      <p:sp>
        <p:nvSpPr>
          <p:cNvPr id="14" name="テキスト ボックス 9">
            <a:extLst>
              <a:ext uri="{FF2B5EF4-FFF2-40B4-BE49-F238E27FC236}">
                <a16:creationId xmlns:a16="http://schemas.microsoft.com/office/drawing/2014/main" id="{F3672443-863D-DEE2-0CF7-91C51DC9EEE1}"/>
              </a:ext>
            </a:extLst>
          </p:cNvPr>
          <p:cNvSpPr txBox="1">
            <a:spLocks noChangeArrowheads="1"/>
          </p:cNvSpPr>
          <p:nvPr/>
        </p:nvSpPr>
        <p:spPr bwMode="auto">
          <a:xfrm>
            <a:off x="1824367" y="2332843"/>
            <a:ext cx="4073399" cy="533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左の二次元コードをスマートフォン・タブレットなどから読み取り、</a:t>
            </a:r>
            <a:endParaRPr kumimoji="1" lang="en-US" altLang="ja-JP"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endParaRPr>
          </a:p>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「お名前」「ご施設名」「メールアドレス」「参加方法」等を</a:t>
            </a:r>
            <a:endParaRPr kumimoji="1" lang="en-US" altLang="ja-JP"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endParaRPr>
          </a:p>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ご入力ください。</a:t>
            </a:r>
            <a:endParaRPr kumimoji="1" lang="en-US" altLang="ja-JP"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endParaRPr>
          </a:p>
        </p:txBody>
      </p:sp>
      <p:sp>
        <p:nvSpPr>
          <p:cNvPr id="16" name="矢印: 五方向 15">
            <a:extLst>
              <a:ext uri="{FF2B5EF4-FFF2-40B4-BE49-F238E27FC236}">
                <a16:creationId xmlns:a16="http://schemas.microsoft.com/office/drawing/2014/main" id="{B0089131-588C-6DBE-E984-413186B59F00}"/>
              </a:ext>
            </a:extLst>
          </p:cNvPr>
          <p:cNvSpPr/>
          <p:nvPr/>
        </p:nvSpPr>
        <p:spPr>
          <a:xfrm>
            <a:off x="792868" y="7243753"/>
            <a:ext cx="2565091" cy="208567"/>
          </a:xfrm>
          <a:prstGeom prst="homePlate">
            <a:avLst/>
          </a:prstGeom>
          <a:solidFill>
            <a:schemeClr val="accent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654385" rtl="0" eaLnBrk="1" fontAlgn="auto" latinLnBrk="0" hangingPunct="1">
              <a:lnSpc>
                <a:spcPct val="100000"/>
              </a:lnSpc>
              <a:spcBef>
                <a:spcPts val="0"/>
              </a:spcBef>
              <a:spcAft>
                <a:spcPts val="0"/>
              </a:spcAft>
              <a:buClrTx/>
              <a:buSzTx/>
              <a:buFontTx/>
              <a:buNone/>
              <a:tabLst/>
              <a:defRPr/>
            </a:pPr>
            <a:r>
              <a:rPr kumimoji="1" lang="ja-JP" altLang="en-US" sz="1288"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en-US" altLang="ja-JP" sz="1145" b="1" i="0" u="sng"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Step3. </a:t>
            </a:r>
            <a:r>
              <a:rPr kumimoji="1" lang="ja-JP" altLang="en-US" sz="1145" b="1" i="0" u="sng"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当日視聴</a:t>
            </a:r>
            <a:endParaRPr kumimoji="1" lang="ja-JP" altLang="en-US" sz="1288" b="1" i="0" u="sng"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7" name="テキスト ボックス 9">
            <a:extLst>
              <a:ext uri="{FF2B5EF4-FFF2-40B4-BE49-F238E27FC236}">
                <a16:creationId xmlns:a16="http://schemas.microsoft.com/office/drawing/2014/main" id="{74EA1A8B-B49A-9D9A-AB09-2FB781D78444}"/>
              </a:ext>
            </a:extLst>
          </p:cNvPr>
          <p:cNvSpPr txBox="1">
            <a:spLocks noChangeArrowheads="1"/>
          </p:cNvSpPr>
          <p:nvPr/>
        </p:nvSpPr>
        <p:spPr bwMode="auto">
          <a:xfrm>
            <a:off x="790477" y="7556266"/>
            <a:ext cx="53242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1200"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事前登録いただいたメールアドレスに本会入場用の</a:t>
            </a:r>
            <a:r>
              <a:rPr kumimoji="1" lang="en-US" altLang="ja-JP" sz="1200"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URL</a:t>
            </a:r>
            <a:r>
              <a:rPr kumimoji="1" lang="ja-JP" altLang="en-US" sz="1200"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をお送り致します。</a:t>
            </a:r>
            <a:endParaRPr kumimoji="1" lang="en-US" altLang="ja-JP" sz="1200"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endParaRPr>
          </a:p>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1200"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その</a:t>
            </a:r>
            <a:r>
              <a:rPr kumimoji="1" lang="en-US" altLang="ja-JP" sz="1200"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URL</a:t>
            </a:r>
            <a:r>
              <a:rPr kumimoji="1" lang="ja-JP" altLang="en-US" sz="1200"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よりご入場ください。会場（木更津ワシントンホテル）にて、視聴の場合は、直接会場へお越し下さい。</a:t>
            </a:r>
            <a:endParaRPr kumimoji="1" lang="en-US" altLang="ja-JP" sz="1200"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endParaRPr>
          </a:p>
        </p:txBody>
      </p:sp>
      <p:sp>
        <p:nvSpPr>
          <p:cNvPr id="18" name="テキスト ボックス 9">
            <a:extLst>
              <a:ext uri="{FF2B5EF4-FFF2-40B4-BE49-F238E27FC236}">
                <a16:creationId xmlns:a16="http://schemas.microsoft.com/office/drawing/2014/main" id="{F03D2831-51EA-E23E-23DC-DC0D97044106}"/>
              </a:ext>
            </a:extLst>
          </p:cNvPr>
          <p:cNvSpPr txBox="1">
            <a:spLocks noChangeArrowheads="1"/>
          </p:cNvSpPr>
          <p:nvPr/>
        </p:nvSpPr>
        <p:spPr bwMode="auto">
          <a:xfrm>
            <a:off x="816255" y="3284190"/>
            <a:ext cx="5386651" cy="386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下記の「</a:t>
            </a:r>
            <a:r>
              <a:rPr kumimoji="1" lang="en-US" altLang="ja-JP"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FAX</a:t>
            </a:r>
            <a:r>
              <a:rPr kumimoji="1" lang="ja-JP" altLang="en-US"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参加申込書」にご記入の上、以下の宛先まで当用紙にて</a:t>
            </a:r>
            <a:r>
              <a:rPr kumimoji="1" lang="en-US" altLang="ja-JP"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FAX</a:t>
            </a:r>
            <a:r>
              <a:rPr kumimoji="1" lang="ja-JP" altLang="en-US"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で申込みをお願いいたします。記載いただいたメールアドレスに、改めて弊社担当者よりご連絡いたします。</a:t>
            </a:r>
            <a:endParaRPr kumimoji="1" lang="en-US" altLang="ja-JP" sz="1432"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endParaRPr>
          </a:p>
        </p:txBody>
      </p:sp>
      <p:sp>
        <p:nvSpPr>
          <p:cNvPr id="20" name="テキスト ボックス 9">
            <a:extLst>
              <a:ext uri="{FF2B5EF4-FFF2-40B4-BE49-F238E27FC236}">
                <a16:creationId xmlns:a16="http://schemas.microsoft.com/office/drawing/2014/main" id="{70840C9A-4417-531A-882D-19C0277AA223}"/>
              </a:ext>
            </a:extLst>
          </p:cNvPr>
          <p:cNvSpPr txBox="1">
            <a:spLocks noChangeArrowheads="1"/>
          </p:cNvSpPr>
          <p:nvPr/>
        </p:nvSpPr>
        <p:spPr bwMode="auto">
          <a:xfrm>
            <a:off x="790476" y="8409798"/>
            <a:ext cx="4676944" cy="334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1145"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お問い合わせ先：</a:t>
            </a:r>
            <a:r>
              <a:rPr kumimoji="1" lang="ja-JP" altLang="en-US" sz="1218"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田辺ファーマ株式会社 第</a:t>
            </a:r>
            <a:r>
              <a:rPr kumimoji="1" lang="en-US" altLang="ja-JP" sz="1218"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4</a:t>
            </a:r>
            <a:r>
              <a:rPr kumimoji="1" lang="ja-JP" altLang="en-US" sz="1218"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リージョン部　第</a:t>
            </a:r>
            <a:r>
              <a:rPr kumimoji="1" lang="en-US" altLang="ja-JP" sz="1218"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7</a:t>
            </a:r>
            <a:r>
              <a:rPr kumimoji="1" lang="ja-JP" altLang="en-US" sz="1218"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営業グループ　須山耕多　</a:t>
            </a:r>
            <a:endParaRPr kumimoji="1" lang="en-US" altLang="ja-JP" sz="1218"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endParaRPr>
          </a:p>
          <a:p>
            <a:pPr marL="0" marR="0" lvl="0" indent="0" algn="l" defTabSz="654385" rtl="0" eaLnBrk="1" fontAlgn="auto" latinLnBrk="0" hangingPunct="1">
              <a:lnSpc>
                <a:spcPct val="100000"/>
              </a:lnSpc>
              <a:spcBef>
                <a:spcPct val="0"/>
              </a:spcBef>
              <a:spcAft>
                <a:spcPts val="0"/>
              </a:spcAft>
              <a:buClrTx/>
              <a:buSzTx/>
              <a:buFont typeface="Arial" panose="020B0604020202020204" pitchFamily="34" charset="0"/>
              <a:buNone/>
              <a:tabLst/>
              <a:defRPr/>
            </a:pPr>
            <a:r>
              <a:rPr kumimoji="1" lang="ja-JP" altLang="en-US" sz="1145"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℡番号：</a:t>
            </a:r>
            <a:r>
              <a:rPr kumimoji="1" lang="en-US" altLang="ja-JP" sz="1145"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080-5776-2412   </a:t>
            </a:r>
            <a:r>
              <a:rPr kumimoji="1" lang="ja-JP" altLang="en-US" sz="1145"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メールアドレス：</a:t>
            </a:r>
            <a:r>
              <a:rPr kumimoji="1" lang="en-US" altLang="ja-JP" sz="1145"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kouta.suyama@tanabe-pharma.com</a:t>
            </a:r>
          </a:p>
        </p:txBody>
      </p:sp>
      <p:sp>
        <p:nvSpPr>
          <p:cNvPr id="3" name="正方形/長方形 2">
            <a:extLst>
              <a:ext uri="{FF2B5EF4-FFF2-40B4-BE49-F238E27FC236}">
                <a16:creationId xmlns:a16="http://schemas.microsoft.com/office/drawing/2014/main" id="{66CD85FF-D438-D1FB-69D8-EEA493ACB3D3}"/>
              </a:ext>
            </a:extLst>
          </p:cNvPr>
          <p:cNvSpPr/>
          <p:nvPr/>
        </p:nvSpPr>
        <p:spPr>
          <a:xfrm>
            <a:off x="1210358" y="3653685"/>
            <a:ext cx="4726550" cy="511550"/>
          </a:xfrm>
          <a:prstGeom prst="rect">
            <a:avLst/>
          </a:prstGeom>
          <a:ln>
            <a:solidFill>
              <a:schemeClr val="tx1"/>
            </a:solidFill>
          </a:ln>
        </p:spPr>
        <p:txBody>
          <a:bodyPr wrap="square">
            <a:spAutoFit/>
          </a:bodyPr>
          <a:lstStyle/>
          <a:p>
            <a:pPr marL="0" marR="0" lvl="0" indent="0" algn="l" defTabSz="654450" rtl="0" eaLnBrk="1" fontAlgn="base" latinLnBrk="0" hangingPunct="1">
              <a:lnSpc>
                <a:spcPct val="150000"/>
              </a:lnSpc>
              <a:spcBef>
                <a:spcPct val="0"/>
              </a:spcBef>
              <a:spcAft>
                <a:spcPct val="0"/>
              </a:spcAft>
              <a:buClrTx/>
              <a:buSzTx/>
              <a:buFontTx/>
              <a:buNone/>
              <a:tabLst/>
              <a:defRPr/>
            </a:pPr>
            <a:r>
              <a:rPr kumimoji="1" lang="ja-JP" altLang="en-US" sz="1421"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宛先：田辺ファーマ株式会社 第</a:t>
            </a:r>
            <a:r>
              <a:rPr kumimoji="1" lang="en-US" altLang="ja-JP" sz="1421"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4</a:t>
            </a:r>
            <a:r>
              <a:rPr kumimoji="1" lang="ja-JP" altLang="en-US" sz="1421"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リージョン部　第</a:t>
            </a:r>
            <a:r>
              <a:rPr kumimoji="1" lang="en-US" altLang="ja-JP" sz="1421"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7</a:t>
            </a:r>
            <a:r>
              <a:rPr kumimoji="1" lang="ja-JP" altLang="en-US" sz="1421"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営業グループ　須山耕多　宛</a:t>
            </a:r>
            <a:endParaRPr kumimoji="1" lang="en-US" altLang="ja-JP" sz="1421"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endParaRPr>
          </a:p>
          <a:p>
            <a:pPr marL="0" marR="0" lvl="0" indent="0" algn="l" defTabSz="654450" rtl="0" eaLnBrk="1" fontAlgn="base" latinLnBrk="0" hangingPunct="1">
              <a:lnSpc>
                <a:spcPct val="150000"/>
              </a:lnSpc>
              <a:spcBef>
                <a:spcPct val="0"/>
              </a:spcBef>
              <a:spcAft>
                <a:spcPct val="0"/>
              </a:spcAft>
              <a:buClrTx/>
              <a:buSzTx/>
              <a:buFontTx/>
              <a:buNone/>
              <a:tabLst/>
              <a:defRPr/>
            </a:pPr>
            <a:r>
              <a:rPr kumimoji="1" lang="en-US" altLang="ja-JP" sz="1421"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FAX</a:t>
            </a:r>
            <a:r>
              <a:rPr kumimoji="1" lang="ja-JP" altLang="en-US" sz="1421"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a:t>
            </a:r>
            <a:r>
              <a:rPr kumimoji="1" lang="en-US" altLang="ja-JP" sz="1421"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043‐213‐7625</a:t>
            </a:r>
          </a:p>
        </p:txBody>
      </p:sp>
      <p:sp>
        <p:nvSpPr>
          <p:cNvPr id="26" name="正方形/長方形 25">
            <a:extLst>
              <a:ext uri="{FF2B5EF4-FFF2-40B4-BE49-F238E27FC236}">
                <a16:creationId xmlns:a16="http://schemas.microsoft.com/office/drawing/2014/main" id="{AF7B55A2-8EB3-ABD8-6C82-55970122C32E}"/>
              </a:ext>
            </a:extLst>
          </p:cNvPr>
          <p:cNvSpPr/>
          <p:nvPr/>
        </p:nvSpPr>
        <p:spPr>
          <a:xfrm>
            <a:off x="1194005" y="4394954"/>
            <a:ext cx="4469995" cy="2656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06479" rtl="0" eaLnBrk="0" fontAlgn="base" latinLnBrk="0" hangingPunct="0">
              <a:lnSpc>
                <a:spcPct val="100000"/>
              </a:lnSpc>
              <a:spcBef>
                <a:spcPct val="0"/>
              </a:spcBef>
              <a:spcAft>
                <a:spcPct val="0"/>
              </a:spcAft>
              <a:buClrTx/>
              <a:buSzTx/>
              <a:buFontTx/>
              <a:buNone/>
              <a:tabLst/>
              <a:defRPr/>
            </a:pPr>
            <a:r>
              <a:rPr kumimoji="1" lang="ja-JP" altLang="en-US" sz="1218"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kumimoji="1" lang="en-US" altLang="ja-JP" sz="1218"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FAX</a:t>
            </a:r>
            <a:r>
              <a:rPr kumimoji="1" lang="ja-JP" altLang="en-US" sz="1218"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参加申込書</a:t>
            </a:r>
            <a:endParaRPr kumimoji="1" lang="en-US" altLang="ja-JP" sz="1218"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3" name="テキスト ボックス 22">
            <a:extLst>
              <a:ext uri="{FF2B5EF4-FFF2-40B4-BE49-F238E27FC236}">
                <a16:creationId xmlns:a16="http://schemas.microsoft.com/office/drawing/2014/main" id="{CBFD29DC-860B-F0D8-31F1-932D228EBA80}"/>
              </a:ext>
            </a:extLst>
          </p:cNvPr>
          <p:cNvSpPr txBox="1"/>
          <p:nvPr/>
        </p:nvSpPr>
        <p:spPr>
          <a:xfrm>
            <a:off x="1160938" y="4679743"/>
            <a:ext cx="5324294" cy="2020361"/>
          </a:xfrm>
          <a:prstGeom prst="rect">
            <a:avLst/>
          </a:prstGeom>
          <a:noFill/>
        </p:spPr>
        <p:txBody>
          <a:bodyPr wrap="square" rtlCol="0">
            <a:spAutoFit/>
          </a:bodyPr>
          <a:lstStyle/>
          <a:p>
            <a:pPr marL="0" marR="0" lvl="0" indent="0" algn="l" defTabSz="721555" rtl="0" eaLnBrk="0" fontAlgn="base" latinLnBrk="0" hangingPunct="0">
              <a:lnSpc>
                <a:spcPct val="100000"/>
              </a:lnSpc>
              <a:spcBef>
                <a:spcPct val="0"/>
              </a:spcBef>
              <a:spcAft>
                <a:spcPct val="0"/>
              </a:spcAft>
              <a:buClrTx/>
              <a:buSzTx/>
              <a:buFontTx/>
              <a:buNone/>
              <a:tabLst/>
              <a:defRPr/>
            </a:pPr>
            <a:r>
              <a:rPr kumimoji="1" lang="ja-JP" altLang="en-US"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ご所属：</a:t>
            </a:r>
            <a:endParaRPr kumimoji="1" lang="en-US" altLang="ja-JP"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721555" rtl="0" eaLnBrk="0" fontAlgn="base" latinLnBrk="0" hangingPunct="0">
              <a:lnSpc>
                <a:spcPct val="100000"/>
              </a:lnSpc>
              <a:spcBef>
                <a:spcPct val="0"/>
              </a:spcBef>
              <a:spcAft>
                <a:spcPct val="0"/>
              </a:spcAft>
              <a:buClrTx/>
              <a:buSzTx/>
              <a:buFontTx/>
              <a:buNone/>
              <a:tabLst/>
              <a:defRPr/>
            </a:pPr>
            <a:r>
              <a:rPr kumimoji="1" lang="ja-JP" altLang="en-US" sz="1392"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721555" rtl="0" eaLnBrk="0" fontAlgn="base" latinLnBrk="0" hangingPunct="0">
              <a:lnSpc>
                <a:spcPct val="100000"/>
              </a:lnSpc>
              <a:spcBef>
                <a:spcPct val="0"/>
              </a:spcBef>
              <a:spcAft>
                <a:spcPct val="0"/>
              </a:spcAft>
              <a:buClrTx/>
              <a:buSzTx/>
              <a:buFontTx/>
              <a:buNone/>
              <a:tabLst/>
              <a:defRPr/>
            </a:pPr>
            <a:r>
              <a:rPr kumimoji="1" lang="ja-JP" altLang="en-US"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お名前：</a:t>
            </a:r>
            <a:endParaRPr kumimoji="1" lang="en-US" altLang="ja-JP"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721555" rtl="0" eaLnBrk="0" fontAlgn="base" latinLnBrk="0" hangingPunct="0">
              <a:lnSpc>
                <a:spcPct val="100000"/>
              </a:lnSpc>
              <a:spcBef>
                <a:spcPct val="0"/>
              </a:spcBef>
              <a:spcAft>
                <a:spcPct val="0"/>
              </a:spcAft>
              <a:buClrTx/>
              <a:buSzTx/>
              <a:buFontTx/>
              <a:buNone/>
              <a:tabLst/>
              <a:defRPr/>
            </a:pPr>
            <a:endParaRPr kumimoji="1" lang="en-US" altLang="ja-JP"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721555" rtl="0" eaLnBrk="0" fontAlgn="base" latinLnBrk="0" hangingPunct="0">
              <a:lnSpc>
                <a:spcPct val="100000"/>
              </a:lnSpc>
              <a:spcBef>
                <a:spcPct val="0"/>
              </a:spcBef>
              <a:spcAft>
                <a:spcPct val="0"/>
              </a:spcAft>
              <a:buClrTx/>
              <a:buSzTx/>
              <a:buFontTx/>
              <a:buNone/>
              <a:tabLst/>
              <a:defRPr/>
            </a:pPr>
            <a:r>
              <a:rPr kumimoji="1" lang="ja-JP" altLang="en-US"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職種：チェックをいれてください</a:t>
            </a:r>
            <a:endParaRPr kumimoji="1" lang="en-US" altLang="ja-JP"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721555" rtl="0" eaLnBrk="0" fontAlgn="base" latinLnBrk="0" hangingPunct="0">
              <a:lnSpc>
                <a:spcPct val="100000"/>
              </a:lnSpc>
              <a:spcBef>
                <a:spcPct val="0"/>
              </a:spcBef>
              <a:spcAft>
                <a:spcPct val="0"/>
              </a:spcAft>
              <a:buClrTx/>
              <a:buSzTx/>
              <a:buFontTx/>
              <a:buNone/>
              <a:tabLst/>
              <a:defRPr/>
            </a:pPr>
            <a:r>
              <a:rPr kumimoji="1" lang="ja-JP" altLang="en-US"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□医師　□看護師　□薬剤師　□その他医療関係者</a:t>
            </a:r>
            <a:endParaRPr kumimoji="1" lang="en-US" altLang="ja-JP"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721555" rtl="0" eaLnBrk="0" fontAlgn="base" latinLnBrk="0" hangingPunct="0">
              <a:lnSpc>
                <a:spcPct val="100000"/>
              </a:lnSpc>
              <a:spcBef>
                <a:spcPct val="0"/>
              </a:spcBef>
              <a:spcAft>
                <a:spcPct val="0"/>
              </a:spcAft>
              <a:buClrTx/>
              <a:buSzTx/>
              <a:buFontTx/>
              <a:buNone/>
              <a:tabLst/>
              <a:defRPr/>
            </a:pPr>
            <a:endParaRPr kumimoji="1" lang="en-US" altLang="ja-JP"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721555" rtl="0" eaLnBrk="0" fontAlgn="base" latinLnBrk="0" hangingPunct="0">
              <a:lnSpc>
                <a:spcPct val="100000"/>
              </a:lnSpc>
              <a:spcBef>
                <a:spcPct val="0"/>
              </a:spcBef>
              <a:spcAft>
                <a:spcPct val="0"/>
              </a:spcAft>
              <a:buClrTx/>
              <a:buSzTx/>
              <a:buFontTx/>
              <a:buNone/>
              <a:tabLst/>
              <a:defRPr/>
            </a:pPr>
            <a:r>
              <a:rPr kumimoji="1" lang="ja-JP" altLang="en-US"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メールアドレス：</a:t>
            </a:r>
            <a:endParaRPr kumimoji="1" lang="en-US" altLang="ja-JP"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721555" rtl="0" eaLnBrk="0" fontAlgn="base" latinLnBrk="0" hangingPunct="0">
              <a:lnSpc>
                <a:spcPct val="100000"/>
              </a:lnSpc>
              <a:spcBef>
                <a:spcPct val="0"/>
              </a:spcBef>
              <a:spcAft>
                <a:spcPct val="0"/>
              </a:spcAft>
              <a:buClrTx/>
              <a:buSzTx/>
              <a:buFontTx/>
              <a:buNone/>
              <a:tabLst/>
              <a:defRPr/>
            </a:pPr>
            <a:endParaRPr kumimoji="1" lang="en-US" altLang="ja-JP" sz="1392"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0" name="直線コネクタ 29">
            <a:extLst>
              <a:ext uri="{FF2B5EF4-FFF2-40B4-BE49-F238E27FC236}">
                <a16:creationId xmlns:a16="http://schemas.microsoft.com/office/drawing/2014/main" id="{5DCFF7F2-6772-7707-87F1-B184A374222D}"/>
              </a:ext>
            </a:extLst>
          </p:cNvPr>
          <p:cNvCxnSpPr>
            <a:cxnSpLocks/>
          </p:cNvCxnSpPr>
          <p:nvPr/>
        </p:nvCxnSpPr>
        <p:spPr>
          <a:xfrm>
            <a:off x="1250507" y="5022000"/>
            <a:ext cx="441349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E1028223-0913-37E6-80AA-2FDE8759150C}"/>
              </a:ext>
            </a:extLst>
          </p:cNvPr>
          <p:cNvCxnSpPr>
            <a:cxnSpLocks/>
          </p:cNvCxnSpPr>
          <p:nvPr/>
        </p:nvCxnSpPr>
        <p:spPr>
          <a:xfrm>
            <a:off x="1250507" y="5412955"/>
            <a:ext cx="4413491"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テキスト ボックス 9">
            <a:extLst>
              <a:ext uri="{FF2B5EF4-FFF2-40B4-BE49-F238E27FC236}">
                <a16:creationId xmlns:a16="http://schemas.microsoft.com/office/drawing/2014/main" id="{7B0B140D-3AC3-7CD4-EADF-C6CA51AE024A}"/>
              </a:ext>
            </a:extLst>
          </p:cNvPr>
          <p:cNvSpPr txBox="1">
            <a:spLocks noChangeArrowheads="1"/>
          </p:cNvSpPr>
          <p:nvPr/>
        </p:nvSpPr>
        <p:spPr bwMode="auto">
          <a:xfrm>
            <a:off x="793376" y="7830957"/>
            <a:ext cx="5225490"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l" defTabSz="721555" rtl="0" eaLnBrk="0" fontAlgn="base" latinLnBrk="0" hangingPunct="0">
              <a:lnSpc>
                <a:spcPts val="1043"/>
              </a:lnSpc>
              <a:spcBef>
                <a:spcPct val="0"/>
              </a:spcBef>
              <a:spcAft>
                <a:spcPct val="0"/>
              </a:spcAft>
              <a:buClrTx/>
              <a:buSzTx/>
              <a:buFont typeface="Arial" panose="020B0604020202020204" pitchFamily="34" charset="0"/>
              <a:buNone/>
              <a:tabLst/>
              <a:defRPr/>
            </a:pPr>
            <a:r>
              <a:rPr kumimoji="1" lang="ja-JP" altLang="en-US" sz="78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ご記入頂きました個人情報は、本講演会の運営のために使用するとともに、医薬品に関する適正使用情報提供等の目的で、</a:t>
            </a:r>
            <a:endParaRPr kumimoji="1" lang="en-US" altLang="ja-JP" sz="78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721555" rtl="0" eaLnBrk="0" fontAlgn="base" latinLnBrk="0" hangingPunct="0">
              <a:lnSpc>
                <a:spcPts val="1043"/>
              </a:lnSpc>
              <a:spcBef>
                <a:spcPct val="0"/>
              </a:spcBef>
              <a:spcAft>
                <a:spcPct val="0"/>
              </a:spcAft>
              <a:buClrTx/>
              <a:buSzTx/>
              <a:buFont typeface="Arial" panose="020B0604020202020204" pitchFamily="34" charset="0"/>
              <a:buNone/>
              <a:tabLst/>
              <a:defRPr/>
            </a:pPr>
            <a:r>
              <a:rPr kumimoji="1" lang="ja-JP" altLang="en-US" sz="78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弊社にて適切に取扱いさせていただきます。</a:t>
            </a:r>
            <a:endParaRPr kumimoji="1" lang="en-US" altLang="ja-JP" sz="78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54385" rtl="0" eaLnBrk="1" fontAlgn="auto" latinLnBrk="0" hangingPunct="1">
              <a:lnSpc>
                <a:spcPts val="1043"/>
              </a:lnSpc>
              <a:spcBef>
                <a:spcPct val="0"/>
              </a:spcBef>
              <a:spcAft>
                <a:spcPts val="0"/>
              </a:spcAft>
              <a:buClrTx/>
              <a:buSzTx/>
              <a:buFont typeface="Arial" panose="020B0604020202020204" pitchFamily="34" charset="0"/>
              <a:buNone/>
              <a:tabLst/>
              <a:defRPr/>
            </a:pPr>
            <a:r>
              <a:rPr kumimoji="1" lang="ja-JP" altLang="en-US" sz="1145"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rPr>
              <a:t>ご不明な点等ございましたら弊社担当者もしくは下記実施責任者へご連絡を宜しくお願い申し上げます。</a:t>
            </a:r>
            <a:endParaRPr kumimoji="1" lang="en-US" altLang="ja-JP" sz="1145" b="0" i="0" u="none" strike="noStrike" kern="1200" cap="none" spc="0" normalizeH="0" baseline="-2000" noProof="0" dirty="0">
              <a:ln>
                <a:noFill/>
              </a:ln>
              <a:solidFill>
                <a:prstClr val="black"/>
              </a:solidFill>
              <a:effectLst/>
              <a:uLnTx/>
              <a:uFillTx/>
              <a:latin typeface="メイリオ" panose="020B0604030504040204" pitchFamily="50" charset="-128"/>
              <a:ea typeface="メイリオ" panose="020B0604030504040204" pitchFamily="50" charset="-128"/>
              <a:cs typeface="Arial" panose="020B0604020202020204" pitchFamily="34" charset="0"/>
            </a:endParaRPr>
          </a:p>
        </p:txBody>
      </p:sp>
      <p:cxnSp>
        <p:nvCxnSpPr>
          <p:cNvPr id="24" name="直線コネクタ 23">
            <a:extLst>
              <a:ext uri="{FF2B5EF4-FFF2-40B4-BE49-F238E27FC236}">
                <a16:creationId xmlns:a16="http://schemas.microsoft.com/office/drawing/2014/main" id="{D4E6B0FA-F88B-7D7E-BC6D-BE679D1C9A6F}"/>
              </a:ext>
            </a:extLst>
          </p:cNvPr>
          <p:cNvCxnSpPr>
            <a:cxnSpLocks/>
          </p:cNvCxnSpPr>
          <p:nvPr/>
        </p:nvCxnSpPr>
        <p:spPr>
          <a:xfrm>
            <a:off x="1250507" y="6093827"/>
            <a:ext cx="4413491" cy="0"/>
          </a:xfrm>
          <a:prstGeom prst="line">
            <a:avLst/>
          </a:prstGeom>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53024D59-E34F-8520-D222-7101418CAA69}"/>
              </a:ext>
            </a:extLst>
          </p:cNvPr>
          <p:cNvSpPr txBox="1"/>
          <p:nvPr/>
        </p:nvSpPr>
        <p:spPr>
          <a:xfrm>
            <a:off x="799902" y="6679988"/>
            <a:ext cx="6059672" cy="620939"/>
          </a:xfrm>
          <a:prstGeom prst="rect">
            <a:avLst/>
          </a:prstGeom>
          <a:noFill/>
        </p:spPr>
        <p:txBody>
          <a:bodyPr wrap="none" rtlCol="0">
            <a:spAutoFit/>
          </a:bodyPr>
          <a:lstStyle/>
          <a:p>
            <a:pPr marL="0" marR="0" lvl="0" indent="0" algn="l" defTabSz="654385" rtl="0" eaLnBrk="1" fontAlgn="auto" latinLnBrk="0" hangingPunct="1">
              <a:lnSpc>
                <a:spcPct val="100000"/>
              </a:lnSpc>
              <a:spcBef>
                <a:spcPts val="0"/>
              </a:spcBef>
              <a:spcAft>
                <a:spcPts val="0"/>
              </a:spcAft>
              <a:buClrTx/>
              <a:buSzTx/>
              <a:buFontTx/>
              <a:buNone/>
              <a:tabLst/>
              <a:defRPr/>
            </a:pPr>
            <a:r>
              <a:rPr kumimoji="1" lang="ja-JP" altLang="en-US"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方法</a:t>
            </a:r>
            <a:r>
              <a:rPr kumimoji="1" lang="en-US" altLang="ja-JP"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3.【URL】</a:t>
            </a:r>
            <a:r>
              <a:rPr kumimoji="1" lang="ja-JP" altLang="en-US"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から登録</a:t>
            </a:r>
            <a:endParaRPr kumimoji="1" lang="en-US" altLang="ja-JP"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654385" rtl="0" eaLnBrk="1" fontAlgn="auto" latinLnBrk="0" hangingPunct="1">
              <a:lnSpc>
                <a:spcPct val="100000"/>
              </a:lnSpc>
              <a:spcBef>
                <a:spcPts val="0"/>
              </a:spcBef>
              <a:spcAft>
                <a:spcPts val="0"/>
              </a:spcAft>
              <a:buClrTx/>
              <a:buSzTx/>
              <a:buFontTx/>
              <a:buNone/>
              <a:tabLst/>
              <a:defRPr/>
            </a:pPr>
            <a:r>
              <a:rPr kumimoji="1" lang="en-US" altLang="ja-JP" sz="1145"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hlinkClick r:id="rId3"/>
              </a:rPr>
              <a:t>https://mt-pharma-jp.zoom.us/webinar/register/WN_JxVRLEszTAOsnPY06enowg</a:t>
            </a:r>
            <a:endParaRPr kumimoji="1" lang="en-US" altLang="ja-JP" sz="1145"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654385" rtl="0" eaLnBrk="1" fontAlgn="auto" latinLnBrk="0" hangingPunct="1">
              <a:lnSpc>
                <a:spcPct val="100000"/>
              </a:lnSpc>
              <a:spcBef>
                <a:spcPts val="0"/>
              </a:spcBef>
              <a:spcAft>
                <a:spcPts val="0"/>
              </a:spcAft>
              <a:buClrTx/>
              <a:buSzTx/>
              <a:buFontTx/>
              <a:buNone/>
              <a:tabLst/>
              <a:defRPr/>
            </a:pPr>
            <a:endParaRPr kumimoji="1" lang="en-US" altLang="ja-JP" sz="1145"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cxnSp>
        <p:nvCxnSpPr>
          <p:cNvPr id="28" name="直線コネクタ 27">
            <a:extLst>
              <a:ext uri="{FF2B5EF4-FFF2-40B4-BE49-F238E27FC236}">
                <a16:creationId xmlns:a16="http://schemas.microsoft.com/office/drawing/2014/main" id="{F656D85A-DC84-A815-180C-69CE1F2F55A0}"/>
              </a:ext>
            </a:extLst>
          </p:cNvPr>
          <p:cNvCxnSpPr>
            <a:cxnSpLocks/>
          </p:cNvCxnSpPr>
          <p:nvPr/>
        </p:nvCxnSpPr>
        <p:spPr>
          <a:xfrm>
            <a:off x="1266861" y="6509869"/>
            <a:ext cx="4413491" cy="0"/>
          </a:xfrm>
          <a:prstGeom prst="line">
            <a:avLst/>
          </a:prstGeom>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A25799F6-8953-DBBC-D741-0028BD83EF04}"/>
              </a:ext>
            </a:extLst>
          </p:cNvPr>
          <p:cNvSpPr/>
          <p:nvPr/>
        </p:nvSpPr>
        <p:spPr>
          <a:xfrm>
            <a:off x="3428998" y="683959"/>
            <a:ext cx="1584177" cy="31355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締切</a:t>
            </a:r>
            <a:r>
              <a:rPr kumimoji="1" lang="en-US" altLang="ja-JP" sz="1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【3</a:t>
            </a:r>
            <a:r>
              <a:rPr kumimoji="1" lang="ja-JP" altLang="en-US" sz="1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月</a:t>
            </a:r>
            <a:r>
              <a:rPr kumimoji="1" lang="en-US" altLang="ja-JP" sz="1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10</a:t>
            </a:r>
            <a:r>
              <a:rPr kumimoji="1" lang="ja-JP" altLang="en-US" sz="1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日</a:t>
            </a:r>
            <a:r>
              <a:rPr kumimoji="1" lang="en-US" altLang="ja-JP" sz="1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12</a:t>
            </a:r>
            <a:r>
              <a:rPr kumimoji="1" lang="ja-JP" altLang="en-US" sz="1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時</a:t>
            </a:r>
            <a:r>
              <a:rPr kumimoji="1" lang="en-US" altLang="ja-JP" sz="12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rPr>
              <a:t>】</a:t>
            </a:r>
          </a:p>
        </p:txBody>
      </p:sp>
    </p:spTree>
    <p:controls>
      <mc:AlternateContent xmlns:mc="http://schemas.openxmlformats.org/markup-compatibility/2006">
        <mc:Choice xmlns:v="urn:schemas-microsoft-com:vml" Requires="v">
          <p:control name="BarCodeCtrl1" r:id="rId1" imgW="1187280" imgH="1187280"/>
        </mc:Choice>
        <mc:Fallback>
          <p:control name="BarCodeCtrl1" r:id="rId1" imgW="1187280" imgH="1187280">
            <p:pic>
              <p:nvPicPr>
                <p:cNvPr id="8" name="BarCodeCtrl1">
                  <a:extLst>
                    <a:ext uri="{FF2B5EF4-FFF2-40B4-BE49-F238E27FC236}">
                      <a16:creationId xmlns:a16="http://schemas.microsoft.com/office/drawing/2014/main" id="{5ED07BAC-DD15-A900-476B-F004CBA2A448}"/>
                    </a:ext>
                  </a:extLst>
                </p:cNvPr>
                <p:cNvPicPr preferRelativeResize="0">
                  <a:picLocks noChangeArrowheads="1" noChangeShapeType="1"/>
                </p:cNvPicPr>
                <p:nvPr/>
              </p:nvPicPr>
              <p:blipFill>
                <a:blip r:embed="rId4"/>
                <a:srcRect/>
                <a:stretch>
                  <a:fillRect/>
                </a:stretch>
              </p:blipFill>
              <p:spPr bwMode="auto">
                <a:xfrm>
                  <a:off x="960234" y="2254444"/>
                  <a:ext cx="907005" cy="792460"/>
                </a:xfrm>
                <a:prstGeom prst="rect">
                  <a:avLst/>
                </a:prstGeom>
                <a:noFill/>
                <a:ln>
                  <a:noFill/>
                </a:ln>
                <a:extLst>
                  <a:ext uri="{91240B29-F687-4F45-9708-019B960494DF}">
                    <a14:hiddenLine xmlns:a14="http://schemas.microsoft.com/office/drawing/2010/main" w="9525">
                      <a:noFill/>
                      <a:miter lim="800000"/>
                      <a:headEnd/>
                      <a:tailEnd/>
                    </a14:hiddenLine>
                  </a:ext>
                </a:extLst>
              </p:spPr>
            </p:pic>
          </p:control>
        </mc:Fallback>
      </mc:AlternateContent>
    </p:controls>
    <p:extLst>
      <p:ext uri="{BB962C8B-B14F-4D97-AF65-F5344CB8AC3E}">
        <p14:creationId xmlns:p14="http://schemas.microsoft.com/office/powerpoint/2010/main" val="4287139610"/>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テーマ">
  <a:themeElements>
    <a:clrScheme name="マンジャロ">
      <a:dk1>
        <a:sysClr val="windowText" lastClr="000000"/>
      </a:dk1>
      <a:lt1>
        <a:sysClr val="window" lastClr="FFFFFF"/>
      </a:lt1>
      <a:dk2>
        <a:srgbClr val="44546A"/>
      </a:dk2>
      <a:lt2>
        <a:srgbClr val="E7E6E6"/>
      </a:lt2>
      <a:accent1>
        <a:srgbClr val="5D0096"/>
      </a:accent1>
      <a:accent2>
        <a:srgbClr val="F2EBF7"/>
      </a:accent2>
      <a:accent3>
        <a:srgbClr val="FA4242"/>
      </a:accent3>
      <a:accent4>
        <a:srgbClr val="3F2A5A"/>
      </a:accent4>
      <a:accent5>
        <a:srgbClr val="707372"/>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テーマ">
  <a:themeElements>
    <a:clrScheme name="マンジャロ">
      <a:dk1>
        <a:sysClr val="windowText" lastClr="000000"/>
      </a:dk1>
      <a:lt1>
        <a:sysClr val="window" lastClr="FFFFFF"/>
      </a:lt1>
      <a:dk2>
        <a:srgbClr val="44546A"/>
      </a:dk2>
      <a:lt2>
        <a:srgbClr val="E7E6E6"/>
      </a:lt2>
      <a:accent1>
        <a:srgbClr val="5D0096"/>
      </a:accent1>
      <a:accent2>
        <a:srgbClr val="F2EBF7"/>
      </a:accent2>
      <a:accent3>
        <a:srgbClr val="FA4242"/>
      </a:accent3>
      <a:accent4>
        <a:srgbClr val="3F2A5A"/>
      </a:accent4>
      <a:accent5>
        <a:srgbClr val="707372"/>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Office テーマ">
  <a:themeElements>
    <a:clrScheme name="マンジャロ">
      <a:dk1>
        <a:sysClr val="windowText" lastClr="000000"/>
      </a:dk1>
      <a:lt1>
        <a:sysClr val="window" lastClr="FFFFFF"/>
      </a:lt1>
      <a:dk2>
        <a:srgbClr val="44546A"/>
      </a:dk2>
      <a:lt2>
        <a:srgbClr val="E7E6E6"/>
      </a:lt2>
      <a:accent1>
        <a:srgbClr val="5D0096"/>
      </a:accent1>
      <a:accent2>
        <a:srgbClr val="F2EBF7"/>
      </a:accent2>
      <a:accent3>
        <a:srgbClr val="FA4242"/>
      </a:accent3>
      <a:accent4>
        <a:srgbClr val="3F2A5A"/>
      </a:accent4>
      <a:accent5>
        <a:srgbClr val="707372"/>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Office テーマ">
  <a:themeElements>
    <a:clrScheme name="マンジャロ">
      <a:dk1>
        <a:sysClr val="windowText" lastClr="000000"/>
      </a:dk1>
      <a:lt1>
        <a:sysClr val="window" lastClr="FFFFFF"/>
      </a:lt1>
      <a:dk2>
        <a:srgbClr val="44546A"/>
      </a:dk2>
      <a:lt2>
        <a:srgbClr val="E7E6E6"/>
      </a:lt2>
      <a:accent1>
        <a:srgbClr val="5D0096"/>
      </a:accent1>
      <a:accent2>
        <a:srgbClr val="F2EBF7"/>
      </a:accent2>
      <a:accent3>
        <a:srgbClr val="FA4242"/>
      </a:accent3>
      <a:accent4>
        <a:srgbClr val="3F2A5A"/>
      </a:accent4>
      <a:accent5>
        <a:srgbClr val="707372"/>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6a85468-c89a-420d-a4dd-d0e5719b29fc" xsi:nil="true"/>
    <lcf76f155ced4ddcb4097134ff3c332f xmlns="3c726c37-f188-4c10-a6a7-2228ed8a5dc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F9F4F238FED3D4598D58C2AD9842A2B" ma:contentTypeVersion="14" ma:contentTypeDescription="新しいドキュメントを作成します。" ma:contentTypeScope="" ma:versionID="a66a583eab0419e3ac5d4cb617de383a">
  <xsd:schema xmlns:xsd="http://www.w3.org/2001/XMLSchema" xmlns:xs="http://www.w3.org/2001/XMLSchema" xmlns:p="http://schemas.microsoft.com/office/2006/metadata/properties" xmlns:ns2="3c726c37-f188-4c10-a6a7-2228ed8a5dcd" xmlns:ns3="26a85468-c89a-420d-a4dd-d0e5719b29fc" targetNamespace="http://schemas.microsoft.com/office/2006/metadata/properties" ma:root="true" ma:fieldsID="85440399d41794313437766dd0700129" ns2:_="" ns3:_="">
    <xsd:import namespace="3c726c37-f188-4c10-a6a7-2228ed8a5dcd"/>
    <xsd:import namespace="26a85468-c89a-420d-a4dd-d0e5719b29f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26c37-f188-4c10-a6a7-2228ed8a5d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847f5443-14e4-4d70-8b98-f8aed8998f33"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a85468-c89a-420d-a4dd-d0e5719b29f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69b4ad2-a302-44b3-ab31-a8b2f68ed850}" ma:internalName="TaxCatchAll" ma:showField="CatchAllData" ma:web="26a85468-c89a-420d-a4dd-d0e5719b29fc">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FB7FEE-FD93-4B75-AE63-BB136BE6D99E}">
  <ds:schemaRefs>
    <ds:schemaRef ds:uri="http://purl.org/dc/terms/"/>
    <ds:schemaRef ds:uri="3d98fd89-65ad-4bd1-ba56-c41602fd9249"/>
    <ds:schemaRef ds:uri="http://schemas.microsoft.com/office/2006/documentManagement/types"/>
    <ds:schemaRef ds:uri="bdc629ef-e5c5-464a-a045-8c91ff385352"/>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dcmitype/"/>
    <ds:schemaRef ds:uri="26a85468-c89a-420d-a4dd-d0e5719b29fc"/>
    <ds:schemaRef ds:uri="3c726c37-f188-4c10-a6a7-2228ed8a5dcd"/>
  </ds:schemaRefs>
</ds:datastoreItem>
</file>

<file path=customXml/itemProps2.xml><?xml version="1.0" encoding="utf-8"?>
<ds:datastoreItem xmlns:ds="http://schemas.openxmlformats.org/officeDocument/2006/customXml" ds:itemID="{3E3605C4-6AE0-477B-9A96-985EE95DB2AA}">
  <ds:schemaRefs>
    <ds:schemaRef ds:uri="http://schemas.microsoft.com/sharepoint/v3/contenttype/forms"/>
  </ds:schemaRefs>
</ds:datastoreItem>
</file>

<file path=customXml/itemProps3.xml><?xml version="1.0" encoding="utf-8"?>
<ds:datastoreItem xmlns:ds="http://schemas.openxmlformats.org/officeDocument/2006/customXml" ds:itemID="{6A051A1D-C0F6-4C4F-94D1-4FCBA80211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26c37-f188-4c10-a6a7-2228ed8a5dcd"/>
    <ds:schemaRef ds:uri="26a85468-c89a-420d-a4dd-d0e5719b29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840</TotalTime>
  <Words>784</Words>
  <Application>Microsoft Office PowerPoint</Application>
  <PresentationFormat>画面に合わせる (4:3)</PresentationFormat>
  <Paragraphs>75</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6</vt:i4>
      </vt:variant>
      <vt:variant>
        <vt:lpstr>スライド タイトル</vt:lpstr>
      </vt:variant>
      <vt:variant>
        <vt:i4>2</vt:i4>
      </vt:variant>
    </vt:vector>
  </HeadingPairs>
  <TitlesOfParts>
    <vt:vector size="13" baseType="lpstr">
      <vt:lpstr>Meiryo UI</vt:lpstr>
      <vt:lpstr>メイリオ</vt:lpstr>
      <vt:lpstr>游ゴシック</vt:lpstr>
      <vt:lpstr>Arial</vt:lpstr>
      <vt:lpstr>Calibri</vt:lpstr>
      <vt:lpstr>1_Office テーマ</vt:lpstr>
      <vt:lpstr>2_Office テーマ</vt:lpstr>
      <vt:lpstr>3_Office テーマ</vt:lpstr>
      <vt:lpstr>4_Office テーマ</vt:lpstr>
      <vt:lpstr>Office ​​テーマ</vt:lpstr>
      <vt:lpstr>5_Office テーマ</vt:lpstr>
      <vt:lpstr>PowerPoint プレゼンテーション</vt:lpstr>
      <vt:lpstr>PowerPoint プレゼンテーション</vt:lpstr>
    </vt:vector>
  </TitlesOfParts>
  <Company>(株)博報堂ＤＹホールディングス</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(株)博報堂ＤＹホールディングス</dc:creator>
  <cp:lastModifiedBy>suyama kouta/須山　耕多</cp:lastModifiedBy>
  <cp:revision>86</cp:revision>
  <cp:lastPrinted>2022-06-01T10:22:53Z</cp:lastPrinted>
  <dcterms:created xsi:type="dcterms:W3CDTF">2022-06-01T08:31:09Z</dcterms:created>
  <dcterms:modified xsi:type="dcterms:W3CDTF">2026-02-16T04:20:48Z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0x01010065E5FBD0464C63458AA756460135066A</vt:lpwstr>
  </property>
</Properties>
</file>