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7559675" cy="10691813"/>
  <p:notesSz cx="6858000" cy="9945688"/>
  <p:defaultTextStyle>
    <a:defPPr>
      <a:defRPr lang="ja-JP"/>
    </a:defPPr>
    <a:lvl1pPr marL="0" algn="l" defTabSz="1001210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1pPr>
    <a:lvl2pPr marL="500604" algn="l" defTabSz="1001210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2pPr>
    <a:lvl3pPr marL="1001210" algn="l" defTabSz="1001210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3pPr>
    <a:lvl4pPr marL="1501813" algn="l" defTabSz="1001210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4pPr>
    <a:lvl5pPr marL="2002418" algn="l" defTabSz="1001210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5pPr>
    <a:lvl6pPr marL="2503021" algn="l" defTabSz="1001210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6pPr>
    <a:lvl7pPr marL="3003626" algn="l" defTabSz="1001210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7pPr>
    <a:lvl8pPr marL="3504230" algn="l" defTabSz="1001210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8pPr>
    <a:lvl9pPr marL="4004834" algn="l" defTabSz="1001210" rtl="0" eaLnBrk="1" latinLnBrk="0" hangingPunct="1">
      <a:defRPr kumimoji="1" sz="20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0" userDrawn="1">
          <p15:clr>
            <a:srgbClr val="A4A3A4"/>
          </p15:clr>
        </p15:guide>
        <p15:guide id="2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>
      <p:cViewPr varScale="1">
        <p:scale>
          <a:sx n="64" d="100"/>
          <a:sy n="64" d="100"/>
        </p:scale>
        <p:origin x="2318" y="77"/>
      </p:cViewPr>
      <p:guideLst>
        <p:guide orient="horz" pos="3370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91573B6-B0B8-64E5-E05F-AA37167B34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1A1830-535F-4F0F-A8FC-F9C57FF1B4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D51E8-C90C-4FF5-B235-68F0C2FD8BB4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B0C9667-9CAA-7970-486B-52D4BA260D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CAC5E0-CF75-2742-8FD6-1483B5F4C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2AC90-E93D-4B09-95F4-83C098B6C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715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93" cy="49928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990" y="0"/>
            <a:ext cx="2972393" cy="49928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386A3C50-DD81-4131-8AC7-2DE3A4B539F8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717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317" y="4786414"/>
            <a:ext cx="5487370" cy="3915863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405"/>
            <a:ext cx="2972393" cy="499285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990" y="9446405"/>
            <a:ext cx="2972393" cy="499285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05798DAE-7F49-4C90-BDF2-97FCA3EFD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713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71725" cy="33559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45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6982" y="3321398"/>
            <a:ext cx="6425724" cy="229180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3952" y="6058695"/>
            <a:ext cx="5291774" cy="27323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9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9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8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73F8-5D09-4E17-B815-02C14A8A2CC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8664-7CE0-41A7-9869-BD770A9B7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45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73F8-5D09-4E17-B815-02C14A8A2CC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8664-7CE0-41A7-9869-BD770A9B7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63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0575" y="571716"/>
            <a:ext cx="1275696" cy="895065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491" y="571716"/>
            <a:ext cx="3701091" cy="895065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73F8-5D09-4E17-B815-02C14A8A2CC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8664-7CE0-41A7-9869-BD770A9B7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50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73F8-5D09-4E17-B815-02C14A8A2CC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8664-7CE0-41A7-9869-BD770A9B7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63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168" y="6870484"/>
            <a:ext cx="642572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168" y="4531650"/>
            <a:ext cx="6425724" cy="23388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98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96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94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392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990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589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187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78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73F8-5D09-4E17-B815-02C14A8A2CC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8664-7CE0-41A7-9869-BD770A9B7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67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489" y="3326347"/>
            <a:ext cx="2488394" cy="634004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7881" y="3326347"/>
            <a:ext cx="2488394" cy="634004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73F8-5D09-4E17-B815-02C14A8A2CC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8664-7CE0-41A7-9869-BD770A9B7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87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88" y="428170"/>
            <a:ext cx="6803709" cy="17819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7990" y="2393283"/>
            <a:ext cx="3340169" cy="99740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9818" indent="0">
              <a:buNone/>
              <a:defRPr sz="2000" b="1"/>
            </a:lvl2pPr>
            <a:lvl3pPr marL="919638" indent="0">
              <a:buNone/>
              <a:defRPr sz="1900" b="1"/>
            </a:lvl3pPr>
            <a:lvl4pPr marL="1379455" indent="0">
              <a:buNone/>
              <a:defRPr sz="1700" b="1"/>
            </a:lvl4pPr>
            <a:lvl5pPr marL="1839274" indent="0">
              <a:buNone/>
              <a:defRPr sz="1700" b="1"/>
            </a:lvl5pPr>
            <a:lvl6pPr marL="2299092" indent="0">
              <a:buNone/>
              <a:defRPr sz="1700" b="1"/>
            </a:lvl6pPr>
            <a:lvl7pPr marL="2758911" indent="0">
              <a:buNone/>
              <a:defRPr sz="1700" b="1"/>
            </a:lvl7pPr>
            <a:lvl8pPr marL="3218729" indent="0">
              <a:buNone/>
              <a:defRPr sz="1700" b="1"/>
            </a:lvl8pPr>
            <a:lvl9pPr marL="3678547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7990" y="3390693"/>
            <a:ext cx="3340169" cy="616016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0214" y="2393283"/>
            <a:ext cx="3341482" cy="99740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9818" indent="0">
              <a:buNone/>
              <a:defRPr sz="2000" b="1"/>
            </a:lvl2pPr>
            <a:lvl3pPr marL="919638" indent="0">
              <a:buNone/>
              <a:defRPr sz="1900" b="1"/>
            </a:lvl3pPr>
            <a:lvl4pPr marL="1379455" indent="0">
              <a:buNone/>
              <a:defRPr sz="1700" b="1"/>
            </a:lvl4pPr>
            <a:lvl5pPr marL="1839274" indent="0">
              <a:buNone/>
              <a:defRPr sz="1700" b="1"/>
            </a:lvl5pPr>
            <a:lvl6pPr marL="2299092" indent="0">
              <a:buNone/>
              <a:defRPr sz="1700" b="1"/>
            </a:lvl6pPr>
            <a:lvl7pPr marL="2758911" indent="0">
              <a:buNone/>
              <a:defRPr sz="1700" b="1"/>
            </a:lvl7pPr>
            <a:lvl8pPr marL="3218729" indent="0">
              <a:buNone/>
              <a:defRPr sz="1700" b="1"/>
            </a:lvl8pPr>
            <a:lvl9pPr marL="3678547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0214" y="3390693"/>
            <a:ext cx="3341482" cy="616016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73F8-5D09-4E17-B815-02C14A8A2CC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8664-7CE0-41A7-9869-BD770A9B7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2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73F8-5D09-4E17-B815-02C14A8A2CC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8664-7CE0-41A7-9869-BD770A9B7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26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73F8-5D09-4E17-B815-02C14A8A2CC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8664-7CE0-41A7-9869-BD770A9B7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3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988" y="425700"/>
            <a:ext cx="2487081" cy="18116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5629" y="425698"/>
            <a:ext cx="4226069" cy="9125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7988" y="2237367"/>
            <a:ext cx="2487081" cy="7313498"/>
          </a:xfrm>
        </p:spPr>
        <p:txBody>
          <a:bodyPr/>
          <a:lstStyle>
            <a:lvl1pPr marL="0" indent="0">
              <a:buNone/>
              <a:defRPr sz="1500"/>
            </a:lvl1pPr>
            <a:lvl2pPr marL="459818" indent="0">
              <a:buNone/>
              <a:defRPr sz="1100"/>
            </a:lvl2pPr>
            <a:lvl3pPr marL="919638" indent="0">
              <a:buNone/>
              <a:defRPr sz="1000"/>
            </a:lvl3pPr>
            <a:lvl4pPr marL="1379455" indent="0">
              <a:buNone/>
              <a:defRPr sz="900"/>
            </a:lvl4pPr>
            <a:lvl5pPr marL="1839274" indent="0">
              <a:buNone/>
              <a:defRPr sz="900"/>
            </a:lvl5pPr>
            <a:lvl6pPr marL="2299092" indent="0">
              <a:buNone/>
              <a:defRPr sz="900"/>
            </a:lvl6pPr>
            <a:lvl7pPr marL="2758911" indent="0">
              <a:buNone/>
              <a:defRPr sz="900"/>
            </a:lvl7pPr>
            <a:lvl8pPr marL="3218729" indent="0">
              <a:buNone/>
              <a:defRPr sz="900"/>
            </a:lvl8pPr>
            <a:lvl9pPr marL="3678547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73F8-5D09-4E17-B815-02C14A8A2CC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8664-7CE0-41A7-9869-BD770A9B7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18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1752" y="7484275"/>
            <a:ext cx="4535805" cy="8835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1752" y="955335"/>
            <a:ext cx="4535805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9818" indent="0">
              <a:buNone/>
              <a:defRPr sz="2900"/>
            </a:lvl2pPr>
            <a:lvl3pPr marL="919638" indent="0">
              <a:buNone/>
              <a:defRPr sz="2500"/>
            </a:lvl3pPr>
            <a:lvl4pPr marL="1379455" indent="0">
              <a:buNone/>
              <a:defRPr sz="2000"/>
            </a:lvl4pPr>
            <a:lvl5pPr marL="1839274" indent="0">
              <a:buNone/>
              <a:defRPr sz="2000"/>
            </a:lvl5pPr>
            <a:lvl6pPr marL="2299092" indent="0">
              <a:buNone/>
              <a:defRPr sz="2000"/>
            </a:lvl6pPr>
            <a:lvl7pPr marL="2758911" indent="0">
              <a:buNone/>
              <a:defRPr sz="2000"/>
            </a:lvl7pPr>
            <a:lvl8pPr marL="3218729" indent="0">
              <a:buNone/>
              <a:defRPr sz="2000"/>
            </a:lvl8pPr>
            <a:lvl9pPr marL="3678547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1752" y="8367834"/>
            <a:ext cx="4535805" cy="1254802"/>
          </a:xfrm>
        </p:spPr>
        <p:txBody>
          <a:bodyPr/>
          <a:lstStyle>
            <a:lvl1pPr marL="0" indent="0">
              <a:buNone/>
              <a:defRPr sz="1500"/>
            </a:lvl1pPr>
            <a:lvl2pPr marL="459818" indent="0">
              <a:buNone/>
              <a:defRPr sz="1100"/>
            </a:lvl2pPr>
            <a:lvl3pPr marL="919638" indent="0">
              <a:buNone/>
              <a:defRPr sz="1000"/>
            </a:lvl3pPr>
            <a:lvl4pPr marL="1379455" indent="0">
              <a:buNone/>
              <a:defRPr sz="900"/>
            </a:lvl4pPr>
            <a:lvl5pPr marL="1839274" indent="0">
              <a:buNone/>
              <a:defRPr sz="900"/>
            </a:lvl5pPr>
            <a:lvl6pPr marL="2299092" indent="0">
              <a:buNone/>
              <a:defRPr sz="900"/>
            </a:lvl6pPr>
            <a:lvl7pPr marL="2758911" indent="0">
              <a:buNone/>
              <a:defRPr sz="900"/>
            </a:lvl7pPr>
            <a:lvl8pPr marL="3218729" indent="0">
              <a:buNone/>
              <a:defRPr sz="900"/>
            </a:lvl8pPr>
            <a:lvl9pPr marL="3678547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73F8-5D09-4E17-B815-02C14A8A2CC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A8664-7CE0-41A7-9869-BD770A9B7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39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7988" y="428170"/>
            <a:ext cx="6803709" cy="1781967"/>
          </a:xfrm>
          <a:prstGeom prst="rect">
            <a:avLst/>
          </a:prstGeom>
        </p:spPr>
        <p:txBody>
          <a:bodyPr vert="horz" lIns="91964" tIns="45983" rIns="91964" bIns="4598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7988" y="2494761"/>
            <a:ext cx="6803709" cy="7056102"/>
          </a:xfrm>
          <a:prstGeom prst="rect">
            <a:avLst/>
          </a:prstGeom>
        </p:spPr>
        <p:txBody>
          <a:bodyPr vert="horz" lIns="91964" tIns="45983" rIns="91964" bIns="4598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7985" y="9909734"/>
            <a:ext cx="1763924" cy="569239"/>
          </a:xfrm>
          <a:prstGeom prst="rect">
            <a:avLst/>
          </a:prstGeom>
        </p:spPr>
        <p:txBody>
          <a:bodyPr vert="horz" lIns="91964" tIns="45983" rIns="91964" bIns="4598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73F8-5D09-4E17-B815-02C14A8A2CC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2896" y="9909734"/>
            <a:ext cx="2393896" cy="569239"/>
          </a:xfrm>
          <a:prstGeom prst="rect">
            <a:avLst/>
          </a:prstGeom>
        </p:spPr>
        <p:txBody>
          <a:bodyPr vert="horz" lIns="91964" tIns="45983" rIns="91964" bIns="4598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7772" y="9909734"/>
            <a:ext cx="1763924" cy="569239"/>
          </a:xfrm>
          <a:prstGeom prst="rect">
            <a:avLst/>
          </a:prstGeom>
        </p:spPr>
        <p:txBody>
          <a:bodyPr vert="horz" lIns="91964" tIns="45983" rIns="91964" bIns="4598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A8664-7CE0-41A7-9869-BD770A9B7C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05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9638" rtl="0" eaLnBrk="1" latinLnBrk="0" hangingPunct="1">
        <a:spcBef>
          <a:spcPct val="0"/>
        </a:spcBef>
        <a:buNone/>
        <a:defRPr kumimoji="1"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864" indent="-344864" algn="l" defTabSz="91963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7204" indent="-287387" algn="l" defTabSz="91963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546" indent="-229910" algn="l" defTabSz="91963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364" indent="-229910" algn="l" defTabSz="91963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84" indent="-229910" algn="l" defTabSz="919638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001" indent="-229910" algn="l" defTabSz="91963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8821" indent="-229910" algn="l" defTabSz="91963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8639" indent="-229910" algn="l" defTabSz="91963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457" indent="-229910" algn="l" defTabSz="91963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96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9818" algn="l" defTabSz="9196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9638" algn="l" defTabSz="9196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9455" algn="l" defTabSz="9196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39274" algn="l" defTabSz="9196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99092" algn="l" defTabSz="9196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8911" algn="l" defTabSz="9196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18729" algn="l" defTabSz="9196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8547" algn="l" defTabSz="919638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91813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5459" y="1025428"/>
            <a:ext cx="6768752" cy="21840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1964" tIns="45983" rIns="91964" bIns="459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日　時：</a:t>
            </a:r>
            <a:r>
              <a:rPr lang="en-US" altLang="ja-JP" sz="24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2024</a:t>
            </a:r>
            <a:r>
              <a:rPr lang="ja-JP" altLang="en-US" sz="24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年</a:t>
            </a:r>
            <a:r>
              <a:rPr lang="en-US" altLang="ja-JP" sz="24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7</a:t>
            </a:r>
            <a:r>
              <a:rPr lang="ja-JP" altLang="en-US" sz="24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月</a:t>
            </a:r>
            <a:r>
              <a:rPr lang="en-US" altLang="ja-JP" sz="24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5</a:t>
            </a:r>
            <a:r>
              <a:rPr lang="ja-JP" altLang="en-US" sz="24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日（金）</a:t>
            </a:r>
            <a:r>
              <a:rPr lang="en-US" altLang="ja-JP" sz="24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19:00</a:t>
            </a:r>
            <a:r>
              <a:rPr lang="ja-JP" altLang="en-US" sz="24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～</a:t>
            </a:r>
            <a:r>
              <a:rPr lang="en-US" altLang="ja-JP" sz="24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21:00</a:t>
            </a:r>
            <a:endParaRPr lang="ja-JP" altLang="en-US" sz="2400" b="1" dirty="0">
              <a:solidFill>
                <a:prstClr val="black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場  所：</a:t>
            </a:r>
            <a:r>
              <a:rPr lang="ja-JP" altLang="en-US" sz="24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京成ホテルミラマーレ</a:t>
            </a:r>
            <a:endParaRPr lang="en-US" altLang="ja-JP" sz="2400" b="1" dirty="0">
              <a:solidFill>
                <a:prstClr val="black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      6F</a:t>
            </a:r>
            <a:r>
              <a:rPr lang="ja-JP" altLang="en-US" sz="24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「ローズルーム」</a:t>
            </a:r>
            <a:endParaRPr lang="ja-JP" altLang="en-US" sz="2000" b="1" dirty="0">
              <a:solidFill>
                <a:prstClr val="black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     　　〒</a:t>
            </a:r>
            <a:r>
              <a:rPr lang="en-US" altLang="ja-JP" sz="20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260-0014</a:t>
            </a:r>
            <a:r>
              <a:rPr lang="ja-JP" altLang="en-US" sz="20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千葉市中央区本千葉町</a:t>
            </a:r>
            <a:r>
              <a:rPr lang="en-US" altLang="ja-JP" sz="20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15-1</a:t>
            </a:r>
            <a:r>
              <a:rPr lang="ja-JP" altLang="en-US" sz="20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</a:t>
            </a:r>
            <a:endParaRPr lang="en-US" altLang="ja-JP" sz="2000" b="1" dirty="0">
              <a:solidFill>
                <a:prstClr val="black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　　 　　</a:t>
            </a:r>
            <a:r>
              <a:rPr lang="en-US" altLang="ja-JP" sz="2000" b="1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TEL:043-222-2111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99503" y="3343787"/>
            <a:ext cx="6877844" cy="242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964" tIns="45983" rIns="91964" bIns="45983">
            <a:spAutoFit/>
          </a:bodyPr>
          <a:lstStyle/>
          <a:p>
            <a:pPr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特別講演①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】 </a:t>
            </a:r>
          </a:p>
          <a:p>
            <a:pPr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座長：松戸市立総合</a:t>
            </a:r>
            <a:r>
              <a:rPr lang="ja-JP" altLang="en-US" sz="1600" b="1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医療センター 整形外科部長・人工関節センター長</a:t>
            </a:r>
            <a:endParaRPr lang="en-US" altLang="ja-JP" sz="1600" b="1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algn="r" defTabSz="919638">
              <a:lnSpc>
                <a:spcPts val="2600"/>
              </a:lnSpc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河本　泰成 先生</a:t>
            </a:r>
            <a:endParaRPr lang="en-US" altLang="ja-JP" sz="1600" b="1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defTabSz="919638">
              <a:lnSpc>
                <a:spcPts val="2600"/>
              </a:lnSpc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演者：</a:t>
            </a:r>
            <a:r>
              <a:rPr lang="zh-CN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愛知医科大学病院 整形外科</a:t>
            </a:r>
            <a:r>
              <a:rPr lang="ja-JP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学講座</a:t>
            </a:r>
            <a:r>
              <a:rPr lang="zh-CN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教授</a:t>
            </a:r>
            <a:endParaRPr lang="en-US" altLang="zh-CN" sz="1600" b="1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 defTabSz="919638">
              <a:lnSpc>
                <a:spcPts val="2600"/>
              </a:lnSpc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高橋  伸典 </a:t>
            </a:r>
            <a:r>
              <a:rPr lang="ja-JP" altLang="ja-JP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先生</a:t>
            </a:r>
            <a:endParaRPr lang="en-US" altLang="ja-JP" sz="1600" u="sng" dirty="0">
              <a:solidFill>
                <a:srgbClr val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en-US" altLang="ja-JP" sz="2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2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　整形外科から見た最近の</a:t>
            </a:r>
            <a:r>
              <a:rPr lang="en-US" altLang="ja-JP" sz="2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RA</a:t>
            </a:r>
            <a:r>
              <a:rPr lang="ja-JP" altLang="en-US" sz="2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治療</a:t>
            </a:r>
            <a:endParaRPr lang="en-US" altLang="ja-JP" sz="2200" b="1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　　　　　　～作用機序から考えるアバタセプトの実力～　</a:t>
            </a:r>
            <a:r>
              <a:rPr lang="en-US" altLang="ja-JP" sz="2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』</a:t>
            </a:r>
            <a:endParaRPr lang="en-US" altLang="ja-JP" sz="2200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273" y="203850"/>
            <a:ext cx="6487129" cy="646862"/>
          </a:xfrm>
          <a:prstGeom prst="rect">
            <a:avLst/>
          </a:prstGeom>
          <a:noFill/>
        </p:spPr>
        <p:txBody>
          <a:bodyPr wrap="none" lIns="91964" tIns="45983" rIns="91964" bIns="4598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3600" b="1" dirty="0">
                <a:ln w="11430">
                  <a:solidFill>
                    <a:srgbClr val="00B05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第</a:t>
            </a:r>
            <a:r>
              <a:rPr lang="en-US" altLang="ja-JP" sz="3600" b="1" dirty="0">
                <a:ln w="11430">
                  <a:solidFill>
                    <a:srgbClr val="00B05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41</a:t>
            </a:r>
            <a:r>
              <a:rPr lang="ja-JP" altLang="en-US" sz="3600" b="1" dirty="0">
                <a:ln w="11430">
                  <a:solidFill>
                    <a:srgbClr val="00B05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回 リウマチ薬物治療研究会</a:t>
            </a:r>
            <a:endParaRPr lang="ja-JP" altLang="en-US" sz="3600" b="1" dirty="0">
              <a:ln w="11430">
                <a:solidFill>
                  <a:srgbClr val="00B050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5567" y="10170444"/>
            <a:ext cx="6431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共催　　　リウマチ薬物治療研究会　　小野薬品工業株式会社　　ブリストル・マイヤーズ スクイブ株式会社　　</a:t>
            </a:r>
            <a:endParaRPr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後援　　 </a:t>
            </a:r>
            <a:r>
              <a:rPr lang="ja-JP" altLang="ja-JP" sz="1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ＭＳ Ｐゴシック" panose="020B0600070205080204" pitchFamily="50" charset="-128"/>
              </a:rPr>
              <a:t>（一社）千葉県病院薬剤師会</a:t>
            </a:r>
            <a:endParaRPr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36AE387-3FF1-4EAA-89D5-AF74D56E1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477" y="8240792"/>
            <a:ext cx="4871691" cy="195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964" tIns="45983" rIns="91964" bIns="45983">
            <a:spAutoFit/>
          </a:bodyPr>
          <a:lstStyle/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ja-JP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日本リウマチ財団登録医教育研修単位</a:t>
            </a:r>
            <a:endParaRPr lang="en-US" altLang="ja-JP" sz="11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ja-JP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日本リウマチ学会教育研修会単位</a:t>
            </a:r>
            <a:endParaRPr lang="en-US" altLang="ja-JP" sz="11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日本整形外科学会</a:t>
            </a:r>
            <a:endParaRPr lang="en-US" altLang="zh-CN" sz="11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ja-JP" altLang="en-US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リウマチ</a:t>
            </a:r>
            <a:r>
              <a:rPr lang="ja-JP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ケア看護師教育研修単位</a:t>
            </a:r>
            <a:endParaRPr lang="en-US" altLang="ja-JP" sz="11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ja-JP" altLang="en-US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日本リウマチ財団リウマチ登録薬剤師研修単位</a:t>
            </a:r>
            <a:endParaRPr lang="en-US" altLang="ja-JP" sz="11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33350" indent="-133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ja-JP" altLang="en-US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日本リウマチ財団理学療法士・作業療法士</a:t>
            </a:r>
            <a:endParaRPr lang="en-US" altLang="ja-JP" sz="11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1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1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参加費として</a:t>
            </a:r>
            <a:r>
              <a:rPr lang="en-US" altLang="ja-JP" sz="11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1,000</a:t>
            </a:r>
            <a:r>
              <a:rPr lang="ja-JP" altLang="ja-JP" sz="11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</a:t>
            </a:r>
            <a:r>
              <a:rPr lang="en-US" altLang="ja-JP" sz="11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</a:t>
            </a:r>
            <a:r>
              <a:rPr lang="ja-JP" altLang="en-US" sz="11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11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1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研修医・看護師・薬剤師の先生は参加費無料です。）</a:t>
            </a:r>
            <a:endParaRPr lang="en-US" altLang="ja-JP" sz="1100" b="1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1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単位御希望の方は別途各</a:t>
            </a:r>
            <a:r>
              <a:rPr lang="en-US" altLang="ja-JP" sz="11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1,000</a:t>
            </a:r>
            <a:r>
              <a:rPr lang="ja-JP" altLang="ja-JP" sz="11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円徴収させて頂きます。</a:t>
            </a:r>
            <a:endParaRPr lang="en-US" altLang="ja-JP" sz="1100" b="1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100" b="1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1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研究会終了後、意見交換の場をご用意しております。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68EDB9-3485-4908-A021-493B691810F2}"/>
              </a:ext>
            </a:extLst>
          </p:cNvPr>
          <p:cNvSpPr txBox="1"/>
          <p:nvPr/>
        </p:nvSpPr>
        <p:spPr>
          <a:xfrm>
            <a:off x="660500" y="8739900"/>
            <a:ext cx="95909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9638">
              <a:defRPr/>
            </a:pPr>
            <a:r>
              <a:rPr lang="ja-JP" altLang="en-US" sz="9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取得単位予定</a:t>
            </a:r>
            <a:endParaRPr lang="en-US" altLang="ja-JP" sz="9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20019BB-01D8-8109-AFB7-679D62926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03" y="5754668"/>
            <a:ext cx="6877844" cy="242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964" tIns="45983" rIns="91964" bIns="45983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1600" b="1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特別講演②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lnSpc>
                <a:spcPts val="2600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座長：千葉大学大学院医学研究院　アレルギー・臨床免疫学　教授</a:t>
            </a:r>
          </a:p>
          <a:p>
            <a:pPr defTabSz="919638">
              <a:lnSpc>
                <a:spcPts val="2600"/>
              </a:lnSpc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				　　　   　　　        中島　裕史 先生</a:t>
            </a:r>
            <a:endParaRPr lang="en-US" altLang="ja-JP" sz="1600" b="1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defTabSz="919638">
              <a:lnSpc>
                <a:spcPts val="2600"/>
              </a:lnSpc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演者：東京大学大学院医学系研究科 内科学専攻 アレルギー・リウマチ学 教授</a:t>
            </a:r>
            <a:endParaRPr lang="en-US" altLang="ja-JP" sz="1600" b="1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919638">
              <a:lnSpc>
                <a:spcPts val="2600"/>
              </a:lnSpc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                                                                 </a:t>
            </a:r>
            <a:r>
              <a:rPr lang="ja-JP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     藤尾  圭志 先生</a:t>
            </a:r>
            <a:r>
              <a:rPr lang="ja-JP" altLang="ja-JP" sz="16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2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 『</a:t>
            </a:r>
            <a:r>
              <a:rPr lang="ja-JP" altLang="en-US" sz="2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　関節リウマチの自己抗体及び</a:t>
            </a:r>
            <a:r>
              <a:rPr lang="en-US" altLang="ja-JP" sz="2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T</a:t>
            </a:r>
            <a:r>
              <a:rPr lang="ja-JP" altLang="en-US" sz="2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細胞応答からの</a:t>
            </a:r>
            <a:endParaRPr lang="en-US" altLang="ja-JP" sz="2200" b="1" dirty="0"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  <a:p>
            <a:pPr defTabSz="919638">
              <a:lnSpc>
                <a:spcPts val="2600"/>
              </a:lnSpc>
              <a:defRPr/>
            </a:pPr>
            <a:r>
              <a:rPr lang="ja-JP" altLang="en-US" sz="2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　　　　　　　　　　　　　　　　　　　個別化治療への展望　</a:t>
            </a:r>
            <a:r>
              <a:rPr lang="en-US" altLang="ja-JP" sz="2200" b="1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』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3C1F374-42BD-DA36-D594-B087AED62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3136" y="8240794"/>
            <a:ext cx="2024000" cy="110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964" tIns="45983" rIns="91964" bIns="4598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単位</a:t>
            </a:r>
            <a:endParaRPr lang="en-US" altLang="ja-JP" sz="11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単位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zh-CN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単位</a:t>
            </a:r>
            <a:endParaRPr lang="en-US" altLang="ja-JP" sz="11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zh-CN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単位</a:t>
            </a:r>
            <a:r>
              <a:rPr lang="en-US" altLang="zh-CN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(2-1</a:t>
            </a:r>
            <a:r>
              <a:rPr lang="zh-CN" altLang="en-US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zh-CN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2-2</a:t>
            </a:r>
            <a:r>
              <a:rPr lang="zh-CN" altLang="en-US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zh-CN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2-3)</a:t>
            </a:r>
            <a:endParaRPr lang="en-US" altLang="ja-JP" sz="11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単位</a:t>
            </a:r>
            <a:r>
              <a:rPr lang="en-US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(2-1</a:t>
            </a:r>
            <a:r>
              <a:rPr lang="ja-JP" altLang="en-US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2-2</a:t>
            </a:r>
            <a:r>
              <a:rPr lang="ja-JP" altLang="en-US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2-3)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単位</a:t>
            </a:r>
            <a:r>
              <a:rPr lang="en-US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(2-1</a:t>
            </a:r>
            <a:r>
              <a:rPr lang="ja-JP" altLang="en-US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2-2</a:t>
            </a:r>
            <a:r>
              <a:rPr lang="ja-JP" altLang="en-US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1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2-3)</a:t>
            </a:r>
          </a:p>
        </p:txBody>
      </p:sp>
    </p:spTree>
    <p:extLst>
      <p:ext uri="{BB962C8B-B14F-4D97-AF65-F5344CB8AC3E}">
        <p14:creationId xmlns:p14="http://schemas.microsoft.com/office/powerpoint/2010/main" val="185770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74F42B68-098D-D545-104A-17A9DC517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1" y="1134142"/>
            <a:ext cx="2592386" cy="41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964" tIns="45983" rIns="91964" bIns="4598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2000" b="1">
                <a:solidFill>
                  <a:srgbClr val="000000"/>
                </a:solidFill>
              </a:rPr>
              <a:t>会場のご案内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6C7360-C388-B08D-5469-CF451A4F5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4" y="1961532"/>
            <a:ext cx="6059949" cy="4950381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DA6EDDEB-B961-4464-2BA7-D304465F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48" y="7146108"/>
            <a:ext cx="5184776" cy="75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964" tIns="45983" rIns="91964" bIns="4598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1500" dirty="0">
                <a:solidFill>
                  <a:srgbClr val="000000"/>
                </a:solidFill>
                <a:latin typeface="Arial" charset="0"/>
              </a:rPr>
              <a:t>千葉市中央区本千葉町</a:t>
            </a:r>
            <a:r>
              <a:rPr lang="en-US" altLang="ja-JP" sz="1500" dirty="0">
                <a:solidFill>
                  <a:srgbClr val="000000"/>
                </a:solidFill>
                <a:latin typeface="Arial" charset="0"/>
              </a:rPr>
              <a:t>15-1</a:t>
            </a:r>
            <a:r>
              <a:rPr lang="ja-JP" altLang="en-US" sz="1500" dirty="0">
                <a:solidFill>
                  <a:srgbClr val="000000"/>
                </a:solidFill>
                <a:latin typeface="Arial" charset="0"/>
              </a:rPr>
              <a:t>　　</a:t>
            </a:r>
            <a:r>
              <a:rPr lang="en-US" altLang="ja-JP" sz="1500" dirty="0">
                <a:solidFill>
                  <a:srgbClr val="000000"/>
                </a:solidFill>
                <a:latin typeface="Arial" charset="0"/>
              </a:rPr>
              <a:t>TEL</a:t>
            </a:r>
            <a:r>
              <a:rPr lang="ja-JP" altLang="en-US" sz="1500" dirty="0">
                <a:solidFill>
                  <a:srgbClr val="000000"/>
                </a:solidFill>
                <a:latin typeface="Arial" charset="0"/>
              </a:rPr>
              <a:t>　</a:t>
            </a:r>
            <a:r>
              <a:rPr lang="en-US" altLang="ja-JP" sz="1500" dirty="0">
                <a:solidFill>
                  <a:srgbClr val="000000"/>
                </a:solidFill>
                <a:latin typeface="Arial" charset="0"/>
              </a:rPr>
              <a:t>043-222-2111</a:t>
            </a:r>
            <a:r>
              <a:rPr lang="en-US" altLang="ja-JP" dirty="0">
                <a:solidFill>
                  <a:srgbClr val="006699"/>
                </a:solidFill>
              </a:rPr>
              <a:t>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ja-JP" altLang="en-US" sz="1500" dirty="0">
                <a:solidFill>
                  <a:srgbClr val="000000"/>
                </a:solidFill>
              </a:rPr>
              <a:t>京成電車　千葉中央駅：徒歩</a:t>
            </a:r>
            <a:r>
              <a:rPr lang="en-US" altLang="ja-JP" sz="1500" dirty="0">
                <a:solidFill>
                  <a:srgbClr val="000000"/>
                </a:solidFill>
              </a:rPr>
              <a:t>1</a:t>
            </a:r>
            <a:r>
              <a:rPr lang="ja-JP" altLang="en-US" sz="1500" dirty="0">
                <a:solidFill>
                  <a:srgbClr val="000000"/>
                </a:solidFill>
              </a:rPr>
              <a:t>分 </a:t>
            </a:r>
          </a:p>
        </p:txBody>
      </p:sp>
    </p:spTree>
    <p:extLst>
      <p:ext uri="{BB962C8B-B14F-4D97-AF65-F5344CB8AC3E}">
        <p14:creationId xmlns:p14="http://schemas.microsoft.com/office/powerpoint/2010/main" val="106126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1e34cb8-3a56-4fd5-a259-4acadab6e4ac}" enabled="0" method="" siteId="{71e34cb8-3a56-4fd5-a259-4acadab6e4a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390</Words>
  <Application>Microsoft Office PowerPoint</Application>
  <PresentationFormat>ユーザー設定</PresentationFormat>
  <Paragraphs>42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HGPｺﾞｼｯｸM</vt:lpstr>
      <vt:lpstr>HGｺﾞｼｯｸM</vt:lpstr>
      <vt:lpstr>Meiryo UI</vt:lpstr>
      <vt:lpstr>ＭＳ Ｐゴシック</vt:lpstr>
      <vt:lpstr>游ゴシック</vt:lpstr>
      <vt:lpstr>Arial</vt:lpstr>
      <vt:lpstr>Calibri</vt:lpstr>
      <vt:lpstr>Verdana</vt:lpstr>
      <vt:lpstr>Wingdings</vt:lpstr>
      <vt:lpstr>Office ​​テーマ</vt:lpstr>
      <vt:lpstr>PowerPoint プレゼンテーション</vt:lpstr>
      <vt:lpstr>PowerPoint プレゼンテーション</vt:lpstr>
    </vt:vector>
  </TitlesOfParts>
  <Company>田辺三菱製薬株式会社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Hiroki Igarashi/五十嵐　浩紀</cp:lastModifiedBy>
  <cp:revision>136</cp:revision>
  <cp:lastPrinted>2022-10-05T09:10:48Z</cp:lastPrinted>
  <dcterms:created xsi:type="dcterms:W3CDTF">2015-07-23T01:17:39Z</dcterms:created>
  <dcterms:modified xsi:type="dcterms:W3CDTF">2024-05-14T06:31:24Z</dcterms:modified>
</cp:coreProperties>
</file>