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 id="2147483675" r:id="rId6"/>
  </p:sldMasterIdLst>
  <p:notesMasterIdLst>
    <p:notesMasterId r:id="rId9"/>
  </p:notesMasterIdLst>
  <p:handoutMasterIdLst>
    <p:handoutMasterId r:id="rId10"/>
  </p:handoutMasterIdLst>
  <p:sldIdLst>
    <p:sldId id="267" r:id="rId7"/>
    <p:sldId id="266" r:id="rId8"/>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F35"/>
    <a:srgbClr val="5D0096"/>
    <a:srgbClr val="FA4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2148"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211" cy="497833"/>
          </a:xfrm>
          <a:prstGeom prst="rect">
            <a:avLst/>
          </a:prstGeom>
        </p:spPr>
        <p:txBody>
          <a:bodyPr vert="horz" lIns="90599" tIns="45299" rIns="90599" bIns="4529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420" y="0"/>
            <a:ext cx="2949210" cy="497833"/>
          </a:xfrm>
          <a:prstGeom prst="rect">
            <a:avLst/>
          </a:prstGeom>
        </p:spPr>
        <p:txBody>
          <a:bodyPr vert="horz" lIns="90599" tIns="45299" rIns="90599" bIns="45299" rtlCol="0"/>
          <a:lstStyle>
            <a:lvl1pPr algn="r">
              <a:defRPr sz="1200"/>
            </a:lvl1pPr>
          </a:lstStyle>
          <a:p>
            <a:fld id="{F8E5F996-C371-41A6-A3DF-59AFDCFEC78E}" type="datetimeFigureOut">
              <a:rPr kumimoji="1" lang="ja-JP" altLang="en-US" smtClean="0"/>
              <a:t>2024/10/17</a:t>
            </a:fld>
            <a:endParaRPr kumimoji="1" lang="ja-JP" altLang="en-US"/>
          </a:p>
        </p:txBody>
      </p:sp>
      <p:sp>
        <p:nvSpPr>
          <p:cNvPr id="4" name="フッター プレースホルダー 3"/>
          <p:cNvSpPr>
            <a:spLocks noGrp="1"/>
          </p:cNvSpPr>
          <p:nvPr>
            <p:ph type="ftr" sz="quarter" idx="2"/>
          </p:nvPr>
        </p:nvSpPr>
        <p:spPr>
          <a:xfrm>
            <a:off x="1" y="9441505"/>
            <a:ext cx="2949211" cy="497833"/>
          </a:xfrm>
          <a:prstGeom prst="rect">
            <a:avLst/>
          </a:prstGeom>
        </p:spPr>
        <p:txBody>
          <a:bodyPr vert="horz" lIns="90599" tIns="45299" rIns="90599" bIns="4529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420" y="9441505"/>
            <a:ext cx="2949210" cy="497833"/>
          </a:xfrm>
          <a:prstGeom prst="rect">
            <a:avLst/>
          </a:prstGeom>
        </p:spPr>
        <p:txBody>
          <a:bodyPr vert="horz" lIns="90599" tIns="45299" rIns="90599" bIns="45299" rtlCol="0" anchor="b"/>
          <a:lstStyle>
            <a:lvl1pPr algn="r">
              <a:defRPr sz="1200"/>
            </a:lvl1pPr>
          </a:lstStyle>
          <a:p>
            <a:fld id="{328A4B06-0803-4C32-99FB-111891116987}" type="slidenum">
              <a:rPr kumimoji="1" lang="ja-JP" altLang="en-US" smtClean="0"/>
              <a:t>‹#›</a:t>
            </a:fld>
            <a:endParaRPr kumimoji="1" lang="ja-JP" altLang="en-US"/>
          </a:p>
        </p:txBody>
      </p:sp>
    </p:spTree>
    <p:extLst>
      <p:ext uri="{BB962C8B-B14F-4D97-AF65-F5344CB8AC3E}">
        <p14:creationId xmlns:p14="http://schemas.microsoft.com/office/powerpoint/2010/main" val="250118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5682" tIns="47841" rIns="95682" bIns="47841"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5682" tIns="47841" rIns="95682" bIns="47841" rtlCol="0"/>
          <a:lstStyle>
            <a:lvl1pPr algn="r">
              <a:defRPr sz="1300"/>
            </a:lvl1pPr>
          </a:lstStyle>
          <a:p>
            <a:fld id="{63B15EC7-9101-4C96-9E7A-1F290682EFFB}" type="datetimeFigureOut">
              <a:rPr kumimoji="1" lang="ja-JP" altLang="en-US" smtClean="0"/>
              <a:t>2024/10/17</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5682" tIns="47841" rIns="95682" bIns="47841"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2" tIns="47841" rIns="95682" bIns="478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5682" tIns="47841" rIns="95682" bIns="4784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5682" tIns="47841" rIns="95682" bIns="47841" rtlCol="0" anchor="b"/>
          <a:lstStyle>
            <a:lvl1pPr algn="r">
              <a:defRPr sz="1300"/>
            </a:lvl1pPr>
          </a:lstStyle>
          <a:p>
            <a:fld id="{A5B2FCAD-6066-4007-836C-8D4073CDB8CC}" type="slidenum">
              <a:rPr kumimoji="1" lang="ja-JP" altLang="en-US" smtClean="0"/>
              <a:t>‹#›</a:t>
            </a:fld>
            <a:endParaRPr kumimoji="1" lang="ja-JP" altLang="en-US"/>
          </a:p>
        </p:txBody>
      </p:sp>
    </p:spTree>
    <p:extLst>
      <p:ext uri="{BB962C8B-B14F-4D97-AF65-F5344CB8AC3E}">
        <p14:creationId xmlns:p14="http://schemas.microsoft.com/office/powerpoint/2010/main" val="1494306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a:prstGeom prst="rect">
            <a:avLst/>
          </a:prstGeo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4802717"/>
            <a:ext cx="5143500" cy="2207683"/>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471488" y="8475136"/>
            <a:ext cx="1543050" cy="486833"/>
          </a:xfrm>
          <a:prstGeom prst="rect">
            <a:avLst/>
          </a:prstGeom>
        </p:spPr>
        <p:txBody>
          <a:bodyPr/>
          <a:lstStyle/>
          <a:p>
            <a:fld id="{74166D3A-9361-4080-BBA6-9C5C22CDB443}"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a:xfrm>
            <a:off x="2271713" y="8475136"/>
            <a:ext cx="2314575" cy="486833"/>
          </a:xfrm>
          <a:prstGeom prst="rect">
            <a:avLst/>
          </a:prstGeom>
        </p:spPr>
        <p:txBody>
          <a:bodyPr/>
          <a:lstStyle/>
          <a:p>
            <a:endParaRPr kumimoji="1" lang="ja-JP" altLang="en-US" dirty="0"/>
          </a:p>
        </p:txBody>
      </p:sp>
      <p:sp>
        <p:nvSpPr>
          <p:cNvPr id="6" name="Slide Number Placeholder 5"/>
          <p:cNvSpPr>
            <a:spLocks noGrp="1"/>
          </p:cNvSpPr>
          <p:nvPr>
            <p:ph type="sldNum" sz="quarter" idx="12"/>
          </p:nvPr>
        </p:nvSpPr>
        <p:spPr>
          <a:xfrm>
            <a:off x="4843463" y="8475136"/>
            <a:ext cx="1543050" cy="486833"/>
          </a:xfrm>
          <a:prstGeom prst="rect">
            <a:avLst/>
          </a:prstGeom>
        </p:spPr>
        <p:txBody>
          <a:bodyPr/>
          <a:lstStyle/>
          <a:p>
            <a:fld id="{2E2CC2E4-C31B-4FB8-BA83-CFF03C4F99C7}" type="slidenum">
              <a:rPr kumimoji="1" lang="ja-JP" altLang="en-US" smtClean="0"/>
              <a:t>‹#›</a:t>
            </a:fld>
            <a:endParaRPr kumimoji="1" lang="ja-JP" altLang="en-US"/>
          </a:p>
        </p:txBody>
      </p:sp>
    </p:spTree>
    <p:extLst>
      <p:ext uri="{BB962C8B-B14F-4D97-AF65-F5344CB8AC3E}">
        <p14:creationId xmlns:p14="http://schemas.microsoft.com/office/powerpoint/2010/main" val="97050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4107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33" indent="0">
              <a:buNone/>
              <a:defRPr sz="1200"/>
            </a:lvl2pPr>
            <a:lvl3pPr marL="914466" indent="0">
              <a:buNone/>
              <a:defRPr sz="1000"/>
            </a:lvl3pPr>
            <a:lvl4pPr marL="1371699" indent="0">
              <a:buNone/>
              <a:defRPr sz="900"/>
            </a:lvl4pPr>
            <a:lvl5pPr marL="1828931" indent="0">
              <a:buNone/>
              <a:defRPr sz="900"/>
            </a:lvl5pPr>
            <a:lvl6pPr marL="2286164" indent="0">
              <a:buNone/>
              <a:defRPr sz="900"/>
            </a:lvl6pPr>
            <a:lvl7pPr marL="2743397" indent="0">
              <a:buNone/>
              <a:defRPr sz="900"/>
            </a:lvl7pPr>
            <a:lvl8pPr marL="3200630" indent="0">
              <a:buNone/>
              <a:defRPr sz="900"/>
            </a:lvl8pPr>
            <a:lvl9pPr marL="3657862"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2426338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2"/>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33" indent="0">
              <a:buNone/>
              <a:defRPr sz="2800"/>
            </a:lvl2pPr>
            <a:lvl3pPr marL="914466" indent="0">
              <a:buNone/>
              <a:defRPr sz="2400"/>
            </a:lvl3pPr>
            <a:lvl4pPr marL="1371699" indent="0">
              <a:buNone/>
              <a:defRPr sz="2000"/>
            </a:lvl4pPr>
            <a:lvl5pPr marL="1828931" indent="0">
              <a:buNone/>
              <a:defRPr sz="2000"/>
            </a:lvl5pPr>
            <a:lvl6pPr marL="2286164" indent="0">
              <a:buNone/>
              <a:defRPr sz="2000"/>
            </a:lvl6pPr>
            <a:lvl7pPr marL="2743397" indent="0">
              <a:buNone/>
              <a:defRPr sz="2000"/>
            </a:lvl7pPr>
            <a:lvl8pPr marL="3200630" indent="0">
              <a:buNone/>
              <a:defRPr sz="2000"/>
            </a:lvl8pPr>
            <a:lvl9pPr marL="3657862"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3"/>
            <a:ext cx="4114800" cy="1073149"/>
          </a:xfrm>
        </p:spPr>
        <p:txBody>
          <a:bodyPr/>
          <a:lstStyle>
            <a:lvl1pPr marL="0" indent="0">
              <a:buNone/>
              <a:defRPr sz="1400"/>
            </a:lvl1pPr>
            <a:lvl2pPr marL="457233" indent="0">
              <a:buNone/>
              <a:defRPr sz="1200"/>
            </a:lvl2pPr>
            <a:lvl3pPr marL="914466" indent="0">
              <a:buNone/>
              <a:defRPr sz="1000"/>
            </a:lvl3pPr>
            <a:lvl4pPr marL="1371699" indent="0">
              <a:buNone/>
              <a:defRPr sz="900"/>
            </a:lvl4pPr>
            <a:lvl5pPr marL="1828931" indent="0">
              <a:buNone/>
              <a:defRPr sz="900"/>
            </a:lvl5pPr>
            <a:lvl6pPr marL="2286164" indent="0">
              <a:buNone/>
              <a:defRPr sz="900"/>
            </a:lvl6pPr>
            <a:lvl7pPr marL="2743397" indent="0">
              <a:buNone/>
              <a:defRPr sz="900"/>
            </a:lvl7pPr>
            <a:lvl8pPr marL="3200630" indent="0">
              <a:buNone/>
              <a:defRPr sz="900"/>
            </a:lvl8pPr>
            <a:lvl9pPr marL="3657862"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48961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1604619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1343520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486836"/>
            <a:ext cx="5915025" cy="1767417"/>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idx="1"/>
          </p:nvPr>
        </p:nvSpPr>
        <p:spPr>
          <a:xfrm>
            <a:off x="471488" y="2434167"/>
            <a:ext cx="5915025" cy="580178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471488" y="8475136"/>
            <a:ext cx="1543050" cy="486833"/>
          </a:xfrm>
          <a:prstGeom prst="rect">
            <a:avLst/>
          </a:prstGeom>
        </p:spPr>
        <p:txBody>
          <a:bodyPr/>
          <a:lstStyle/>
          <a:p>
            <a:fld id="{74166D3A-9361-4080-BBA6-9C5C22CDB443}" type="datetimeFigureOut">
              <a:rPr kumimoji="1" lang="ja-JP" altLang="en-US" smtClean="0"/>
              <a:t>2024/10/17</a:t>
            </a:fld>
            <a:endParaRPr kumimoji="1" lang="ja-JP" altLang="en-US"/>
          </a:p>
        </p:txBody>
      </p:sp>
      <p:sp>
        <p:nvSpPr>
          <p:cNvPr id="5" name="Footer Placeholder 4"/>
          <p:cNvSpPr>
            <a:spLocks noGrp="1"/>
          </p:cNvSpPr>
          <p:nvPr>
            <p:ph type="ftr" sz="quarter" idx="11"/>
          </p:nvPr>
        </p:nvSpPr>
        <p:spPr>
          <a:xfrm>
            <a:off x="2271713" y="8475136"/>
            <a:ext cx="2314575" cy="486833"/>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4843463" y="8475136"/>
            <a:ext cx="1543050" cy="486833"/>
          </a:xfrm>
          <a:prstGeom prst="rect">
            <a:avLst/>
          </a:prstGeom>
        </p:spPr>
        <p:txBody>
          <a:bodyPr/>
          <a:lstStyle/>
          <a:p>
            <a:fld id="{2E2CC2E4-C31B-4FB8-BA83-CFF03C4F99C7}" type="slidenum">
              <a:rPr kumimoji="1" lang="ja-JP" altLang="en-US" smtClean="0"/>
              <a:t>‹#›</a:t>
            </a:fld>
            <a:endParaRPr kumimoji="1" lang="ja-JP" altLang="en-US"/>
          </a:p>
        </p:txBody>
      </p:sp>
    </p:spTree>
    <p:extLst>
      <p:ext uri="{BB962C8B-B14F-4D97-AF65-F5344CB8AC3E}">
        <p14:creationId xmlns:p14="http://schemas.microsoft.com/office/powerpoint/2010/main" val="27751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A5631E-31DF-6B70-81E7-4207CD9A917A}"/>
              </a:ext>
            </a:extLst>
          </p:cNvPr>
          <p:cNvSpPr>
            <a:spLocks noGrp="1"/>
          </p:cNvSpPr>
          <p:nvPr>
            <p:ph type="ctrTitle"/>
          </p:nvPr>
        </p:nvSpPr>
        <p:spPr>
          <a:xfrm>
            <a:off x="857250" y="1497013"/>
            <a:ext cx="5143500" cy="3182937"/>
          </a:xfrm>
          <a:prstGeom prst="rect">
            <a:avLst/>
          </a:prstGeo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4BCD9D7E-1CB7-9EB2-DC1F-21BC996A15CF}"/>
              </a:ext>
            </a:extLst>
          </p:cNvPr>
          <p:cNvSpPr>
            <a:spLocks noGrp="1"/>
          </p:cNvSpPr>
          <p:nvPr>
            <p:ph type="subTitle" idx="1"/>
          </p:nvPr>
        </p:nvSpPr>
        <p:spPr>
          <a:xfrm>
            <a:off x="857250" y="4802188"/>
            <a:ext cx="5143500" cy="220821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84761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33" indent="0" algn="ctr">
              <a:buNone/>
              <a:defRPr>
                <a:solidFill>
                  <a:schemeClr val="tx1">
                    <a:tint val="75000"/>
                  </a:schemeClr>
                </a:solidFill>
              </a:defRPr>
            </a:lvl2pPr>
            <a:lvl3pPr marL="914466" indent="0" algn="ctr">
              <a:buNone/>
              <a:defRPr>
                <a:solidFill>
                  <a:schemeClr val="tx1">
                    <a:tint val="75000"/>
                  </a:schemeClr>
                </a:solidFill>
              </a:defRPr>
            </a:lvl3pPr>
            <a:lvl4pPr marL="1371699" indent="0" algn="ctr">
              <a:buNone/>
              <a:defRPr>
                <a:solidFill>
                  <a:schemeClr val="tx1">
                    <a:tint val="75000"/>
                  </a:schemeClr>
                </a:solidFill>
              </a:defRPr>
            </a:lvl4pPr>
            <a:lvl5pPr marL="1828931" indent="0" algn="ctr">
              <a:buNone/>
              <a:defRPr>
                <a:solidFill>
                  <a:schemeClr val="tx1">
                    <a:tint val="75000"/>
                  </a:schemeClr>
                </a:solidFill>
              </a:defRPr>
            </a:lvl5pPr>
            <a:lvl6pPr marL="2286164" indent="0" algn="ctr">
              <a:buNone/>
              <a:defRPr>
                <a:solidFill>
                  <a:schemeClr val="tx1">
                    <a:tint val="75000"/>
                  </a:schemeClr>
                </a:solidFill>
              </a:defRPr>
            </a:lvl6pPr>
            <a:lvl7pPr marL="2743397" indent="0" algn="ctr">
              <a:buNone/>
              <a:defRPr>
                <a:solidFill>
                  <a:schemeClr val="tx1">
                    <a:tint val="75000"/>
                  </a:schemeClr>
                </a:solidFill>
              </a:defRPr>
            </a:lvl7pPr>
            <a:lvl8pPr marL="3200630" indent="0" algn="ctr">
              <a:buNone/>
              <a:defRPr>
                <a:solidFill>
                  <a:schemeClr val="tx1">
                    <a:tint val="75000"/>
                  </a:schemeClr>
                </a:solidFill>
              </a:defRPr>
            </a:lvl8pPr>
            <a:lvl9pPr marL="365786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2992936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25981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33" indent="0">
              <a:buNone/>
              <a:defRPr sz="1800">
                <a:solidFill>
                  <a:schemeClr val="tx1">
                    <a:tint val="75000"/>
                  </a:schemeClr>
                </a:solidFill>
              </a:defRPr>
            </a:lvl2pPr>
            <a:lvl3pPr marL="914466" indent="0">
              <a:buNone/>
              <a:defRPr sz="1600">
                <a:solidFill>
                  <a:schemeClr val="tx1">
                    <a:tint val="75000"/>
                  </a:schemeClr>
                </a:solidFill>
              </a:defRPr>
            </a:lvl3pPr>
            <a:lvl4pPr marL="1371699" indent="0">
              <a:buNone/>
              <a:defRPr sz="1400">
                <a:solidFill>
                  <a:schemeClr val="tx1">
                    <a:tint val="75000"/>
                  </a:schemeClr>
                </a:solidFill>
              </a:defRPr>
            </a:lvl4pPr>
            <a:lvl5pPr marL="1828931" indent="0">
              <a:buNone/>
              <a:defRPr sz="1400">
                <a:solidFill>
                  <a:schemeClr val="tx1">
                    <a:tint val="75000"/>
                  </a:schemeClr>
                </a:solidFill>
              </a:defRPr>
            </a:lvl5pPr>
            <a:lvl6pPr marL="2286164" indent="0">
              <a:buNone/>
              <a:defRPr sz="1400">
                <a:solidFill>
                  <a:schemeClr val="tx1">
                    <a:tint val="75000"/>
                  </a:schemeClr>
                </a:solidFill>
              </a:defRPr>
            </a:lvl6pPr>
            <a:lvl7pPr marL="2743397" indent="0">
              <a:buNone/>
              <a:defRPr sz="1400">
                <a:solidFill>
                  <a:schemeClr val="tx1">
                    <a:tint val="75000"/>
                  </a:schemeClr>
                </a:solidFill>
              </a:defRPr>
            </a:lvl7pPr>
            <a:lvl8pPr marL="3200630" indent="0">
              <a:buNone/>
              <a:defRPr sz="1400">
                <a:solidFill>
                  <a:schemeClr val="tx1">
                    <a:tint val="75000"/>
                  </a:schemeClr>
                </a:solidFill>
              </a:defRPr>
            </a:lvl8pPr>
            <a:lvl9pPr marL="3657862"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388371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2844802"/>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2844802"/>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242517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33" indent="0">
              <a:buNone/>
              <a:defRPr sz="2000" b="1"/>
            </a:lvl2pPr>
            <a:lvl3pPr marL="914466" indent="0">
              <a:buNone/>
              <a:defRPr sz="1800" b="1"/>
            </a:lvl3pPr>
            <a:lvl4pPr marL="1371699" indent="0">
              <a:buNone/>
              <a:defRPr sz="1600" b="1"/>
            </a:lvl4pPr>
            <a:lvl5pPr marL="1828931" indent="0">
              <a:buNone/>
              <a:defRPr sz="1600" b="1"/>
            </a:lvl5pPr>
            <a:lvl6pPr marL="2286164" indent="0">
              <a:buNone/>
              <a:defRPr sz="1600" b="1"/>
            </a:lvl6pPr>
            <a:lvl7pPr marL="2743397" indent="0">
              <a:buNone/>
              <a:defRPr sz="1600" b="1"/>
            </a:lvl7pPr>
            <a:lvl8pPr marL="3200630" indent="0">
              <a:buNone/>
              <a:defRPr sz="1600" b="1"/>
            </a:lvl8pPr>
            <a:lvl9pPr marL="365786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33" indent="0">
              <a:buNone/>
              <a:defRPr sz="2000" b="1"/>
            </a:lvl2pPr>
            <a:lvl3pPr marL="914466" indent="0">
              <a:buNone/>
              <a:defRPr sz="1800" b="1"/>
            </a:lvl3pPr>
            <a:lvl4pPr marL="1371699" indent="0">
              <a:buNone/>
              <a:defRPr sz="1600" b="1"/>
            </a:lvl4pPr>
            <a:lvl5pPr marL="1828931" indent="0">
              <a:buNone/>
              <a:defRPr sz="1600" b="1"/>
            </a:lvl5pPr>
            <a:lvl6pPr marL="2286164" indent="0">
              <a:buNone/>
              <a:defRPr sz="1600" b="1"/>
            </a:lvl6pPr>
            <a:lvl7pPr marL="2743397" indent="0">
              <a:buNone/>
              <a:defRPr sz="1600" b="1"/>
            </a:lvl7pPr>
            <a:lvl8pPr marL="3200630" indent="0">
              <a:buNone/>
              <a:defRPr sz="1600" b="1"/>
            </a:lvl8pPr>
            <a:lvl9pPr marL="365786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96782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0BD0867-4366-4276-823F-49A81CF086E7}" type="datetimeFigureOut">
              <a:rPr kumimoji="1" lang="ja-JP" altLang="en-US" smtClean="0"/>
              <a:t>2024/10/17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2151527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4566"/>
            <a:ext cx="6858000" cy="9134868"/>
          </a:xfrm>
          <a:prstGeom prst="rect">
            <a:avLst/>
          </a:prstGeom>
        </p:spPr>
      </p:pic>
      <p:pic>
        <p:nvPicPr>
          <p:cNvPr id="3" name="図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8957" y="8597735"/>
            <a:ext cx="1743600" cy="306604"/>
          </a:xfrm>
          <a:prstGeom prst="rect">
            <a:avLst/>
          </a:prstGeom>
        </p:spPr>
      </p:pic>
      <p:grpSp>
        <p:nvGrpSpPr>
          <p:cNvPr id="4" name="グループ化 3">
            <a:extLst>
              <a:ext uri="{FF2B5EF4-FFF2-40B4-BE49-F238E27FC236}">
                <a16:creationId xmlns:a16="http://schemas.microsoft.com/office/drawing/2014/main" id="{BD8AC025-EF79-2E2E-60DF-165F6545EDEF}"/>
              </a:ext>
            </a:extLst>
          </p:cNvPr>
          <p:cNvGrpSpPr/>
          <p:nvPr userDrawn="1"/>
        </p:nvGrpSpPr>
        <p:grpSpPr>
          <a:xfrm>
            <a:off x="2637148" y="8583464"/>
            <a:ext cx="2240826" cy="453970"/>
            <a:chOff x="2637148" y="8583464"/>
            <a:chExt cx="2240826" cy="453970"/>
          </a:xfrm>
        </p:grpSpPr>
        <p:sp>
          <p:nvSpPr>
            <p:cNvPr id="5" name="テキスト ボックス 4">
              <a:extLst>
                <a:ext uri="{FF2B5EF4-FFF2-40B4-BE49-F238E27FC236}">
                  <a16:creationId xmlns:a16="http://schemas.microsoft.com/office/drawing/2014/main" id="{1926E698-E295-CB27-F972-2A0607ABC66B}"/>
                </a:ext>
              </a:extLst>
            </p:cNvPr>
            <p:cNvSpPr txBox="1"/>
            <p:nvPr/>
          </p:nvSpPr>
          <p:spPr>
            <a:xfrm>
              <a:off x="3133797" y="8583464"/>
              <a:ext cx="1744177" cy="453970"/>
            </a:xfrm>
            <a:prstGeom prst="rect">
              <a:avLst/>
            </a:prstGeom>
            <a:noFill/>
          </p:spPr>
          <p:txBody>
            <a:bodyPr wrap="square" rtlCol="0" anchor="ctr">
              <a:spAutoFit/>
            </a:bodyPr>
            <a:lstStyle/>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50" b="1" i="0" u="none" strike="noStrike" kern="1200" cap="none" spc="0" normalizeH="0" baseline="0" noProof="0">
                  <a:ln>
                    <a:noFill/>
                  </a:ln>
                  <a:solidFill>
                    <a:srgbClr val="44363A"/>
                  </a:solidFill>
                  <a:effectLst/>
                  <a:uLnTx/>
                  <a:uFillTx/>
                  <a:latin typeface="Meiryo UI"/>
                  <a:ea typeface="Meiryo UI"/>
                </a:rPr>
                <a:t>日本イーライリリー株式会社</a:t>
              </a:r>
              <a:endParaRPr kumimoji="1" lang="en-US" altLang="ja-JP" sz="1050" b="1" i="0" u="none" strike="noStrike" kern="1200" cap="none" spc="0" normalizeH="0" baseline="0" noProof="0">
                <a:ln>
                  <a:noFill/>
                </a:ln>
                <a:solidFill>
                  <a:srgbClr val="44363A"/>
                </a:solidFill>
                <a:effectLst/>
                <a:uLnTx/>
                <a:uFillTx/>
                <a:latin typeface="Meiryo UI"/>
                <a:ea typeface="Meiryo UI"/>
              </a:endParaRPr>
            </a:p>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50" b="1" noProof="0">
                  <a:solidFill>
                    <a:srgbClr val="44363A"/>
                  </a:solidFill>
                  <a:latin typeface="Meiryo UI"/>
                  <a:ea typeface="Meiryo UI"/>
                </a:rPr>
                <a:t>田辺三菱</a:t>
              </a:r>
              <a:r>
                <a:rPr kumimoji="1" lang="ja-JP" altLang="en-US" sz="1050" b="1" i="0" u="none" strike="noStrike" kern="1200" cap="none" spc="0" normalizeH="0" baseline="0" noProof="0">
                  <a:ln>
                    <a:noFill/>
                  </a:ln>
                  <a:solidFill>
                    <a:srgbClr val="44363A"/>
                  </a:solidFill>
                  <a:effectLst/>
                  <a:uLnTx/>
                  <a:uFillTx/>
                  <a:latin typeface="Meiryo UI"/>
                  <a:ea typeface="Meiryo UI"/>
                </a:rPr>
                <a:t>製薬株式会社</a:t>
              </a:r>
            </a:p>
          </p:txBody>
        </p:sp>
        <p:sp>
          <p:nvSpPr>
            <p:cNvPr id="6" name="テキスト ボックス 5">
              <a:extLst>
                <a:ext uri="{FF2B5EF4-FFF2-40B4-BE49-F238E27FC236}">
                  <a16:creationId xmlns:a16="http://schemas.microsoft.com/office/drawing/2014/main" id="{7E04A84E-B01C-B313-BF54-67633C8FA833}"/>
                </a:ext>
              </a:extLst>
            </p:cNvPr>
            <p:cNvSpPr txBox="1"/>
            <p:nvPr/>
          </p:nvSpPr>
          <p:spPr>
            <a:xfrm>
              <a:off x="2637148" y="8681708"/>
              <a:ext cx="687950" cy="253916"/>
            </a:xfrm>
            <a:prstGeom prst="rect">
              <a:avLst/>
            </a:prstGeom>
            <a:noFill/>
          </p:spPr>
          <p:txBody>
            <a:bodyPr wrap="square">
              <a:spAutoFit/>
            </a:bodyPr>
            <a:lstStyle/>
            <a:p>
              <a:r>
                <a:rPr lang="ja-JP" altLang="en-US" sz="1050" b="1" dirty="0">
                  <a:latin typeface="Meiryo UI" panose="020B0604030504040204" pitchFamily="50" charset="-128"/>
                  <a:ea typeface="Meiryo UI" panose="020B0604030504040204" pitchFamily="50" charset="-128"/>
                </a:rPr>
                <a:t>主催：</a:t>
              </a:r>
            </a:p>
          </p:txBody>
        </p:sp>
      </p:grpSp>
    </p:spTree>
    <p:extLst>
      <p:ext uri="{BB962C8B-B14F-4D97-AF65-F5344CB8AC3E}">
        <p14:creationId xmlns:p14="http://schemas.microsoft.com/office/powerpoint/2010/main" val="364078655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4566"/>
            <a:ext cx="6858000" cy="9134868"/>
          </a:xfrm>
          <a:prstGeom prst="rect">
            <a:avLst/>
          </a:prstGeom>
        </p:spPr>
      </p:pic>
    </p:spTree>
    <p:extLst>
      <p:ext uri="{BB962C8B-B14F-4D97-AF65-F5344CB8AC3E}">
        <p14:creationId xmlns:p14="http://schemas.microsoft.com/office/powerpoint/2010/main" val="3431480893"/>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3"/>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0BD0867-4366-4276-823F-49A81CF086E7}" type="datetimeFigureOut">
              <a:rPr kumimoji="1" lang="ja-JP" altLang="en-US" smtClean="0"/>
              <a:t>2024/10/17</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DDE5627-E734-47A2-83C5-115EA523E976}" type="slidenum">
              <a:rPr kumimoji="1" lang="ja-JP" altLang="en-US" smtClean="0"/>
              <a:t>‹#›</a:t>
            </a:fld>
            <a:endParaRPr kumimoji="1" lang="ja-JP" altLang="en-US"/>
          </a:p>
        </p:txBody>
      </p:sp>
    </p:spTree>
    <p:extLst>
      <p:ext uri="{BB962C8B-B14F-4D97-AF65-F5344CB8AC3E}">
        <p14:creationId xmlns:p14="http://schemas.microsoft.com/office/powerpoint/2010/main" val="206392712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66" rtl="0" eaLnBrk="1" latinLnBrk="0" hangingPunct="1">
        <a:spcBef>
          <a:spcPct val="0"/>
        </a:spcBef>
        <a:buNone/>
        <a:defRPr kumimoji="1" sz="4400" kern="1200">
          <a:solidFill>
            <a:schemeClr val="tx1"/>
          </a:solidFill>
          <a:latin typeface="+mj-lt"/>
          <a:ea typeface="+mj-ea"/>
          <a:cs typeface="+mj-cs"/>
        </a:defRPr>
      </a:lvl1pPr>
    </p:titleStyle>
    <p:bodyStyle>
      <a:lvl1pPr marL="342925" indent="-342925" algn="l" defTabSz="91446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3003" indent="-285771" algn="l" defTabSz="91446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82" indent="-228616" algn="l" defTabSz="91446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315" indent="-228616" algn="l" defTabSz="91446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548" indent="-228616" algn="l" defTabSz="91446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781" indent="-228616" algn="l" defTabSz="91446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2013" indent="-228616" algn="l" defTabSz="91446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246" indent="-228616" algn="l" defTabSz="91446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479" indent="-228616" algn="l" defTabSz="91446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66" rtl="0" eaLnBrk="1" latinLnBrk="0" hangingPunct="1">
        <a:defRPr kumimoji="1" sz="1800" kern="1200">
          <a:solidFill>
            <a:schemeClr val="tx1"/>
          </a:solidFill>
          <a:latin typeface="+mn-lt"/>
          <a:ea typeface="+mn-ea"/>
          <a:cs typeface="+mn-cs"/>
        </a:defRPr>
      </a:lvl1pPr>
      <a:lvl2pPr marL="457233" algn="l" defTabSz="914466" rtl="0" eaLnBrk="1" latinLnBrk="0" hangingPunct="1">
        <a:defRPr kumimoji="1" sz="1800" kern="1200">
          <a:solidFill>
            <a:schemeClr val="tx1"/>
          </a:solidFill>
          <a:latin typeface="+mn-lt"/>
          <a:ea typeface="+mn-ea"/>
          <a:cs typeface="+mn-cs"/>
        </a:defRPr>
      </a:lvl2pPr>
      <a:lvl3pPr marL="914466" algn="l" defTabSz="914466" rtl="0" eaLnBrk="1" latinLnBrk="0" hangingPunct="1">
        <a:defRPr kumimoji="1" sz="1800" kern="1200">
          <a:solidFill>
            <a:schemeClr val="tx1"/>
          </a:solidFill>
          <a:latin typeface="+mn-lt"/>
          <a:ea typeface="+mn-ea"/>
          <a:cs typeface="+mn-cs"/>
        </a:defRPr>
      </a:lvl3pPr>
      <a:lvl4pPr marL="1371699" algn="l" defTabSz="914466" rtl="0" eaLnBrk="1" latinLnBrk="0" hangingPunct="1">
        <a:defRPr kumimoji="1" sz="1800" kern="1200">
          <a:solidFill>
            <a:schemeClr val="tx1"/>
          </a:solidFill>
          <a:latin typeface="+mn-lt"/>
          <a:ea typeface="+mn-ea"/>
          <a:cs typeface="+mn-cs"/>
        </a:defRPr>
      </a:lvl4pPr>
      <a:lvl5pPr marL="1828931" algn="l" defTabSz="914466" rtl="0" eaLnBrk="1" latinLnBrk="0" hangingPunct="1">
        <a:defRPr kumimoji="1" sz="1800" kern="1200">
          <a:solidFill>
            <a:schemeClr val="tx1"/>
          </a:solidFill>
          <a:latin typeface="+mn-lt"/>
          <a:ea typeface="+mn-ea"/>
          <a:cs typeface="+mn-cs"/>
        </a:defRPr>
      </a:lvl5pPr>
      <a:lvl6pPr marL="2286164" algn="l" defTabSz="914466" rtl="0" eaLnBrk="1" latinLnBrk="0" hangingPunct="1">
        <a:defRPr kumimoji="1" sz="1800" kern="1200">
          <a:solidFill>
            <a:schemeClr val="tx1"/>
          </a:solidFill>
          <a:latin typeface="+mn-lt"/>
          <a:ea typeface="+mn-ea"/>
          <a:cs typeface="+mn-cs"/>
        </a:defRPr>
      </a:lvl6pPr>
      <a:lvl7pPr marL="2743397" algn="l" defTabSz="914466" rtl="0" eaLnBrk="1" latinLnBrk="0" hangingPunct="1">
        <a:defRPr kumimoji="1" sz="1800" kern="1200">
          <a:solidFill>
            <a:schemeClr val="tx1"/>
          </a:solidFill>
          <a:latin typeface="+mn-lt"/>
          <a:ea typeface="+mn-ea"/>
          <a:cs typeface="+mn-cs"/>
        </a:defRPr>
      </a:lvl7pPr>
      <a:lvl8pPr marL="3200630" algn="l" defTabSz="914466" rtl="0" eaLnBrk="1" latinLnBrk="0" hangingPunct="1">
        <a:defRPr kumimoji="1" sz="1800" kern="1200">
          <a:solidFill>
            <a:schemeClr val="tx1"/>
          </a:solidFill>
          <a:latin typeface="+mn-lt"/>
          <a:ea typeface="+mn-ea"/>
          <a:cs typeface="+mn-cs"/>
        </a:defRPr>
      </a:lvl8pPr>
      <a:lvl9pPr marL="3657862" algn="l" defTabSz="91446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mt-pharma-jp.zoom.us/webinar/register/WN_IBJ7nJNiRempAZ3to5nkCQ"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E20357F5-EFC8-4A4F-8656-28AEF53DFBCE}"/>
              </a:ext>
            </a:extLst>
          </p:cNvPr>
          <p:cNvSpPr txBox="1"/>
          <p:nvPr/>
        </p:nvSpPr>
        <p:spPr>
          <a:xfrm>
            <a:off x="855498" y="972211"/>
            <a:ext cx="2563522" cy="646331"/>
          </a:xfrm>
          <a:prstGeom prst="rect">
            <a:avLst/>
          </a:prstGeom>
          <a:noFill/>
        </p:spPr>
        <p:txBody>
          <a:bodyPr wrap="non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white"/>
                </a:solidFill>
                <a:effectLst/>
                <a:uLnTx/>
                <a:uFillTx/>
                <a:latin typeface="Meiryo UI"/>
                <a:ea typeface="Meiryo UI"/>
                <a:cs typeface="Arial"/>
              </a:rPr>
              <a:t>2024</a:t>
            </a:r>
            <a:r>
              <a:rPr kumimoji="1" lang="ja-JP" altLang="en-US" sz="1600" b="0" i="0" u="none" strike="noStrike" kern="1200" cap="none" spc="0" normalizeH="0" baseline="0" noProof="0" dirty="0">
                <a:ln>
                  <a:noFill/>
                </a:ln>
                <a:solidFill>
                  <a:prstClr val="white"/>
                </a:solidFill>
                <a:effectLst/>
                <a:uLnTx/>
                <a:uFillTx/>
                <a:latin typeface="Meiryo UI"/>
                <a:ea typeface="Meiryo UI"/>
                <a:cs typeface="Arial"/>
              </a:rPr>
              <a:t>年</a:t>
            </a:r>
            <a:r>
              <a:rPr kumimoji="1" lang="en-US" altLang="ja-JP" sz="2000" b="0" i="0" u="none" strike="noStrike" kern="1200" cap="none" spc="0" normalizeH="0" baseline="0" noProof="0" dirty="0">
                <a:ln>
                  <a:noFill/>
                </a:ln>
                <a:solidFill>
                  <a:prstClr val="white"/>
                </a:solidFill>
                <a:effectLst/>
                <a:uLnTx/>
                <a:uFillTx/>
                <a:latin typeface="Meiryo UI"/>
                <a:ea typeface="Meiryo UI"/>
                <a:cs typeface="Arial"/>
              </a:rPr>
              <a:t>11</a:t>
            </a:r>
            <a:r>
              <a:rPr kumimoji="1" lang="ja-JP" altLang="en-US" sz="1600" b="0" i="0" u="none" strike="noStrike" kern="1200" cap="none" spc="0" normalizeH="0" baseline="0" noProof="0" dirty="0">
                <a:ln>
                  <a:noFill/>
                </a:ln>
                <a:solidFill>
                  <a:prstClr val="white"/>
                </a:solidFill>
                <a:effectLst/>
                <a:uLnTx/>
                <a:uFillTx/>
                <a:latin typeface="Meiryo UI"/>
                <a:ea typeface="Meiryo UI"/>
                <a:cs typeface="Arial"/>
              </a:rPr>
              <a:t>月</a:t>
            </a:r>
            <a:r>
              <a:rPr kumimoji="1" lang="en-US" altLang="ja-JP" sz="2000" b="0" i="0" u="none" strike="noStrike" kern="1200" cap="none" spc="0" normalizeH="0" baseline="0" noProof="0" dirty="0">
                <a:ln>
                  <a:noFill/>
                </a:ln>
                <a:solidFill>
                  <a:prstClr val="white"/>
                </a:solidFill>
                <a:effectLst/>
                <a:uLnTx/>
                <a:uFillTx/>
                <a:latin typeface="Meiryo UI"/>
                <a:ea typeface="Meiryo UI"/>
                <a:cs typeface="Arial"/>
              </a:rPr>
              <a:t>19</a:t>
            </a:r>
            <a:r>
              <a:rPr kumimoji="1" lang="ja-JP" altLang="en-US" sz="1600" b="0" i="0" u="none" strike="noStrike" kern="1200" cap="none" spc="0" normalizeH="0" baseline="0" noProof="0" dirty="0">
                <a:ln>
                  <a:noFill/>
                </a:ln>
                <a:solidFill>
                  <a:prstClr val="white"/>
                </a:solidFill>
                <a:effectLst/>
                <a:uLnTx/>
                <a:uFillTx/>
                <a:latin typeface="Meiryo UI"/>
                <a:ea typeface="Meiryo UI"/>
                <a:cs typeface="Arial"/>
              </a:rPr>
              <a:t>日（火）</a:t>
            </a:r>
            <a:endParaRPr kumimoji="1" lang="en-US" altLang="ja-JP" sz="1600" b="0" i="0" u="none" strike="noStrike" kern="1200" cap="none" spc="0" normalizeH="0" baseline="0" noProof="0" dirty="0">
              <a:ln>
                <a:noFill/>
              </a:ln>
              <a:solidFill>
                <a:prstClr val="white"/>
              </a:solidFill>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white"/>
                </a:solidFill>
                <a:effectLst/>
                <a:uLnTx/>
                <a:uFillTx/>
                <a:latin typeface="Meiryo UI"/>
                <a:ea typeface="Meiryo UI"/>
                <a:cs typeface="Arial"/>
              </a:rPr>
              <a:t>19:00</a:t>
            </a:r>
            <a:r>
              <a:rPr kumimoji="1" lang="ja-JP" altLang="en-US" sz="1600" b="0" i="0" u="none" strike="noStrike" kern="1200" cap="none" spc="0" normalizeH="0" baseline="0" noProof="0" dirty="0">
                <a:ln>
                  <a:noFill/>
                </a:ln>
                <a:solidFill>
                  <a:prstClr val="white"/>
                </a:solidFill>
                <a:effectLst/>
                <a:uLnTx/>
                <a:uFillTx/>
                <a:latin typeface="Meiryo UI"/>
                <a:ea typeface="Meiryo UI"/>
                <a:cs typeface="Arial"/>
              </a:rPr>
              <a:t>～</a:t>
            </a:r>
            <a:r>
              <a:rPr kumimoji="1" lang="en-US" altLang="ja-JP" sz="1600" b="0" i="0" u="none" strike="noStrike" kern="1200" cap="none" spc="0" normalizeH="0" baseline="0" noProof="0" dirty="0">
                <a:ln>
                  <a:noFill/>
                </a:ln>
                <a:solidFill>
                  <a:prstClr val="white"/>
                </a:solidFill>
                <a:effectLst/>
                <a:uLnTx/>
                <a:uFillTx/>
                <a:latin typeface="Meiryo UI"/>
                <a:ea typeface="Meiryo UI"/>
                <a:cs typeface="Arial"/>
              </a:rPr>
              <a:t>20:30</a:t>
            </a:r>
            <a:endParaRPr kumimoji="1" lang="ja-JP" altLang="en-US" sz="1600" b="0" i="0" u="none" strike="noStrike" kern="1200" cap="none" spc="0" normalizeH="0" baseline="0" noProof="0" dirty="0">
              <a:ln>
                <a:noFill/>
              </a:ln>
              <a:solidFill>
                <a:prstClr val="white"/>
              </a:solidFill>
              <a:effectLst/>
              <a:uLnTx/>
              <a:uFillTx/>
              <a:latin typeface="Meiryo UI"/>
              <a:ea typeface="Meiryo UI"/>
              <a:cs typeface="Arial"/>
            </a:endParaRPr>
          </a:p>
        </p:txBody>
      </p:sp>
      <p:sp>
        <p:nvSpPr>
          <p:cNvPr id="16" name="テキスト ボックス 15">
            <a:extLst>
              <a:ext uri="{FF2B5EF4-FFF2-40B4-BE49-F238E27FC236}">
                <a16:creationId xmlns:a16="http://schemas.microsoft.com/office/drawing/2014/main" id="{38D6C258-57D3-7E40-8029-0068130C1786}"/>
              </a:ext>
            </a:extLst>
          </p:cNvPr>
          <p:cNvSpPr txBox="1"/>
          <p:nvPr/>
        </p:nvSpPr>
        <p:spPr>
          <a:xfrm>
            <a:off x="3861291" y="956822"/>
            <a:ext cx="2852326" cy="677108"/>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木更津ワシントンホテル　</a:t>
            </a:r>
            <a:r>
              <a:rPr kumimoji="1" lang="en-US" altLang="ja-JP" sz="1400" b="1" i="0" u="none" strike="noStrike" kern="1200" cap="none" spc="0" normalizeH="0" baseline="0" noProof="0" dirty="0">
                <a:ln>
                  <a:noFill/>
                </a:ln>
                <a:solidFill>
                  <a:prstClr val="white"/>
                </a:solidFill>
                <a:effectLst/>
                <a:uLnTx/>
                <a:uFillTx/>
                <a:latin typeface="Meiryo UI"/>
                <a:ea typeface="Meiryo UI"/>
                <a:cs typeface="Arial"/>
              </a:rPr>
              <a:t>2</a:t>
            </a:r>
            <a:r>
              <a:rPr kumimoji="1" lang="ja-JP" altLang="en-US" sz="1400" b="1" i="0" u="none" strike="noStrike" kern="1200" cap="none" spc="0" normalizeH="0" baseline="0" noProof="0" dirty="0">
                <a:ln>
                  <a:noFill/>
                </a:ln>
                <a:solidFill>
                  <a:prstClr val="white"/>
                </a:solidFill>
                <a:effectLst/>
                <a:uLnTx/>
                <a:uFillTx/>
                <a:latin typeface="Meiryo UI"/>
                <a:ea typeface="Meiryo UI"/>
                <a:cs typeface="Arial"/>
              </a:rPr>
              <a:t>階さつき</a:t>
            </a:r>
            <a:endParaRPr kumimoji="1" lang="en-US" altLang="ja-JP" sz="1400" b="1" i="0" u="none" strike="noStrike" kern="1200" cap="none" spc="0" normalizeH="0" baseline="0" noProof="0" dirty="0">
              <a:ln>
                <a:noFill/>
              </a:ln>
              <a:solidFill>
                <a:prstClr val="white"/>
              </a:solidFill>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a:ea typeface="Meiryo UI"/>
                <a:cs typeface="Arial"/>
              </a:rPr>
              <a:t>木更津市大和</a:t>
            </a:r>
            <a:r>
              <a:rPr kumimoji="1" lang="en-US" altLang="ja-JP" sz="1200" b="0" i="0" u="none" strike="noStrike" kern="1200" cap="none" spc="0" normalizeH="0" baseline="0" noProof="0" dirty="0">
                <a:ln>
                  <a:noFill/>
                </a:ln>
                <a:solidFill>
                  <a:prstClr val="white"/>
                </a:solidFill>
                <a:effectLst/>
                <a:uLnTx/>
                <a:uFillTx/>
                <a:latin typeface="Meiryo UI"/>
                <a:ea typeface="Meiryo UI"/>
                <a:cs typeface="Arial"/>
              </a:rPr>
              <a:t>1-2-1  0438-42-1122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Meiryo UI"/>
                <a:ea typeface="Meiryo UI"/>
                <a:cs typeface="Arial"/>
              </a:rPr>
              <a:t>オンライン（</a:t>
            </a:r>
            <a:r>
              <a:rPr kumimoji="1" lang="en-US" altLang="ja-JP" sz="1200" b="0" i="0" u="none" strike="noStrike" kern="1200" cap="none" spc="0" normalizeH="0" baseline="0" noProof="0" dirty="0">
                <a:ln>
                  <a:noFill/>
                </a:ln>
                <a:solidFill>
                  <a:prstClr val="white"/>
                </a:solidFill>
                <a:effectLst/>
                <a:uLnTx/>
                <a:uFillTx/>
                <a:latin typeface="Meiryo UI"/>
                <a:ea typeface="Meiryo UI"/>
                <a:cs typeface="Arial"/>
              </a:rPr>
              <a:t>zoom)</a:t>
            </a:r>
          </a:p>
        </p:txBody>
      </p:sp>
      <p:sp>
        <p:nvSpPr>
          <p:cNvPr id="8" name="テキスト ボックス 7">
            <a:extLst>
              <a:ext uri="{FF2B5EF4-FFF2-40B4-BE49-F238E27FC236}">
                <a16:creationId xmlns:a16="http://schemas.microsoft.com/office/drawing/2014/main" id="{F0084A8E-4480-1644-8916-D2D7754C22B4}"/>
              </a:ext>
            </a:extLst>
          </p:cNvPr>
          <p:cNvSpPr txBox="1"/>
          <p:nvPr/>
        </p:nvSpPr>
        <p:spPr>
          <a:xfrm>
            <a:off x="199942" y="143257"/>
            <a:ext cx="6658058" cy="769441"/>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第</a:t>
            </a:r>
            <a:r>
              <a:rPr kumimoji="1" lang="en-US" altLang="ja-JP" sz="28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51</a:t>
            </a:r>
            <a:r>
              <a:rPr kumimoji="1" lang="ja-JP" altLang="en-US" sz="28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回君津木更津糖尿病懇話会</a:t>
            </a:r>
            <a:endParaRPr kumimoji="1" lang="en-US" altLang="ja-JP" sz="28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WEB</a:t>
            </a:r>
            <a:r>
              <a:rPr kumimoji="1" lang="ja-JP" altLang="en-US" sz="16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研修・集合研修</a:t>
            </a:r>
            <a:endParaRPr kumimoji="1" lang="en-US" altLang="ja-JP" sz="16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2" name="テキスト ボックス 91">
            <a:extLst>
              <a:ext uri="{FF2B5EF4-FFF2-40B4-BE49-F238E27FC236}">
                <a16:creationId xmlns:a16="http://schemas.microsoft.com/office/drawing/2014/main" id="{99371D7A-F01C-49BB-AA36-8C8CAC246947}"/>
              </a:ext>
            </a:extLst>
          </p:cNvPr>
          <p:cNvSpPr txBox="1"/>
          <p:nvPr/>
        </p:nvSpPr>
        <p:spPr>
          <a:xfrm>
            <a:off x="650813" y="3441327"/>
            <a:ext cx="5557987" cy="46166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石橋 亮一</a:t>
            </a:r>
            <a:r>
              <a:rPr kumimoji="1" lang="ja-JP" altLang="en-US" sz="1400" b="1" i="0" u="none" strike="noStrike" kern="1200" cap="none" spc="0" normalizeH="0" baseline="0" noProof="0" dirty="0">
                <a:ln>
                  <a:noFill/>
                </a:ln>
                <a:solidFill>
                  <a:srgbClr val="5D0096"/>
                </a:solidFill>
                <a:effectLst/>
                <a:uLnTx/>
                <a:uFillTx/>
                <a:latin typeface="Meiryo UI"/>
                <a:ea typeface="Meiryo UI"/>
                <a:cs typeface="Arial"/>
              </a:rPr>
              <a:t>先生</a:t>
            </a:r>
            <a:r>
              <a:rPr kumimoji="1" lang="ja-JP" altLang="en-US" sz="1800" b="0" i="0" u="none" strike="noStrike" kern="1200" cap="none" spc="0" normalizeH="0" baseline="0" noProof="0" dirty="0">
                <a:ln>
                  <a:noFill/>
                </a:ln>
                <a:solidFill>
                  <a:srgbClr val="5D0096"/>
                </a:solidFill>
                <a:effectLst/>
                <a:uLnTx/>
                <a:uFillTx/>
                <a:latin typeface="Meiryo UI"/>
                <a:ea typeface="Meiryo UI"/>
                <a:cs typeface="Arial"/>
              </a:rPr>
              <a:t>　</a:t>
            </a:r>
            <a:r>
              <a:rPr kumimoji="1" lang="ja-JP" altLang="en-US" sz="1200" b="0" i="0" u="none" strike="noStrike" kern="1200" cap="none" spc="0" normalizeH="0" baseline="0" noProof="0" dirty="0">
                <a:ln>
                  <a:noFill/>
                </a:ln>
                <a:solidFill>
                  <a:srgbClr val="5D0096"/>
                </a:solidFill>
                <a:effectLst/>
                <a:uLnTx/>
                <a:uFillTx/>
                <a:latin typeface="Meiryo UI"/>
                <a:ea typeface="Meiryo UI"/>
                <a:cs typeface="Arial"/>
              </a:rPr>
              <a:t>君津中央病院 糖尿病・内分泌・代謝内科 部長</a:t>
            </a:r>
            <a:endParaRPr kumimoji="1" lang="ja-JP" altLang="en-US" sz="1400" b="0" i="0" u="none" strike="noStrike" kern="1200" cap="none" spc="0" normalizeH="0" baseline="0" noProof="0" dirty="0">
              <a:ln>
                <a:noFill/>
              </a:ln>
              <a:solidFill>
                <a:srgbClr val="5D0096"/>
              </a:solidFill>
              <a:effectLst/>
              <a:uLnTx/>
              <a:uFillTx/>
              <a:latin typeface="Meiryo UI"/>
              <a:ea typeface="Meiryo UI"/>
              <a:cs typeface="Arial"/>
            </a:endParaRPr>
          </a:p>
        </p:txBody>
      </p:sp>
      <p:sp>
        <p:nvSpPr>
          <p:cNvPr id="93" name="テキスト ボックス 92">
            <a:extLst>
              <a:ext uri="{FF2B5EF4-FFF2-40B4-BE49-F238E27FC236}">
                <a16:creationId xmlns:a16="http://schemas.microsoft.com/office/drawing/2014/main" id="{99371D7A-F01C-49BB-AA36-8C8CAC246947}"/>
              </a:ext>
            </a:extLst>
          </p:cNvPr>
          <p:cNvSpPr txBox="1"/>
          <p:nvPr/>
        </p:nvSpPr>
        <p:spPr>
          <a:xfrm>
            <a:off x="687830" y="4369908"/>
            <a:ext cx="2255396" cy="46166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太田 みのり</a:t>
            </a:r>
            <a:r>
              <a:rPr kumimoji="1" lang="ja-JP" altLang="en-US" sz="1400" b="1" i="0" u="none" strike="noStrike" kern="1200" cap="none" spc="0" normalizeH="0" baseline="0" noProof="0" dirty="0">
                <a:ln>
                  <a:noFill/>
                </a:ln>
                <a:solidFill>
                  <a:srgbClr val="5D0096"/>
                </a:solidFill>
                <a:effectLst/>
                <a:uLnTx/>
                <a:uFillTx/>
                <a:latin typeface="Meiryo UI"/>
                <a:ea typeface="Meiryo UI"/>
                <a:cs typeface="Arial"/>
              </a:rPr>
              <a:t>先生</a:t>
            </a:r>
            <a:r>
              <a:rPr kumimoji="1" lang="ja-JP" altLang="en-US" sz="1800" b="0" i="0" u="none" strike="noStrike" kern="1200" cap="none" spc="0" normalizeH="0" baseline="0" noProof="0" dirty="0">
                <a:ln>
                  <a:noFill/>
                </a:ln>
                <a:solidFill>
                  <a:srgbClr val="5D0096"/>
                </a:solidFill>
                <a:effectLst/>
                <a:uLnTx/>
                <a:uFillTx/>
                <a:latin typeface="Meiryo UI"/>
                <a:ea typeface="Meiryo UI"/>
                <a:cs typeface="Arial"/>
              </a:rPr>
              <a:t>　</a:t>
            </a:r>
            <a:endParaRPr kumimoji="1" lang="ja-JP" altLang="en-US" sz="1400" b="0" i="0" u="none" strike="noStrike" kern="1200" cap="none" spc="0" normalizeH="0" baseline="0" noProof="0" dirty="0">
              <a:ln>
                <a:noFill/>
              </a:ln>
              <a:solidFill>
                <a:srgbClr val="5D0096"/>
              </a:solidFill>
              <a:effectLst/>
              <a:uLnTx/>
              <a:uFillTx/>
              <a:latin typeface="Meiryo UI"/>
              <a:ea typeface="Meiryo UI"/>
              <a:cs typeface="Arial"/>
            </a:endParaRPr>
          </a:p>
        </p:txBody>
      </p:sp>
      <p:sp>
        <p:nvSpPr>
          <p:cNvPr id="94" name="テキスト ボックス 93">
            <a:extLst>
              <a:ext uri="{FF2B5EF4-FFF2-40B4-BE49-F238E27FC236}">
                <a16:creationId xmlns:a16="http://schemas.microsoft.com/office/drawing/2014/main" id="{99371D7A-F01C-49BB-AA36-8C8CAC246947}"/>
              </a:ext>
            </a:extLst>
          </p:cNvPr>
          <p:cNvSpPr txBox="1"/>
          <p:nvPr/>
        </p:nvSpPr>
        <p:spPr>
          <a:xfrm>
            <a:off x="623701" y="4808352"/>
            <a:ext cx="5760002" cy="83099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「当院における入退院支援看護師の役割と　</a:t>
            </a:r>
            <a:endParaRPr kumimoji="1" lang="en-US" altLang="ja-JP" sz="2400" b="1" i="0" u="none" strike="noStrike" kern="1200" cap="none" spc="0" normalizeH="0" baseline="0" noProof="0" dirty="0">
              <a:ln>
                <a:noFill/>
              </a:ln>
              <a:solidFill>
                <a:srgbClr val="5D0096"/>
              </a:solidFill>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　　開放型病床を活用した糖尿病教育入院」</a:t>
            </a:r>
            <a:endParaRPr kumimoji="1" lang="ja-JP" altLang="en-US" sz="1400" b="0" i="0" u="none" strike="noStrike" kern="1200" cap="none" spc="0" normalizeH="0" baseline="0" noProof="0" dirty="0">
              <a:ln>
                <a:noFill/>
              </a:ln>
              <a:solidFill>
                <a:srgbClr val="5D0096"/>
              </a:solidFill>
              <a:effectLst/>
              <a:uLnTx/>
              <a:uFillTx/>
              <a:latin typeface="Meiryo UI"/>
              <a:ea typeface="Meiryo UI"/>
              <a:cs typeface="Arial"/>
            </a:endParaRPr>
          </a:p>
        </p:txBody>
      </p:sp>
      <p:pic>
        <p:nvPicPr>
          <p:cNvPr id="121" name="図 1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407" y="1053440"/>
            <a:ext cx="496825" cy="496825"/>
          </a:xfrm>
          <a:prstGeom prst="rect">
            <a:avLst/>
          </a:prstGeom>
        </p:spPr>
      </p:pic>
      <p:pic>
        <p:nvPicPr>
          <p:cNvPr id="122" name="図 1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64465" y="1058567"/>
            <a:ext cx="496825" cy="496825"/>
          </a:xfrm>
          <a:prstGeom prst="rect">
            <a:avLst/>
          </a:prstGeom>
        </p:spPr>
      </p:pic>
      <p:cxnSp>
        <p:nvCxnSpPr>
          <p:cNvPr id="124" name="直線コネクタ 123"/>
          <p:cNvCxnSpPr/>
          <p:nvPr/>
        </p:nvCxnSpPr>
        <p:spPr>
          <a:xfrm>
            <a:off x="3212431" y="1053440"/>
            <a:ext cx="0" cy="54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8" name="図 1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9981" y="4352875"/>
            <a:ext cx="499873" cy="499873"/>
          </a:xfrm>
          <a:prstGeom prst="rect">
            <a:avLst/>
          </a:prstGeom>
        </p:spPr>
      </p:pic>
      <p:pic>
        <p:nvPicPr>
          <p:cNvPr id="129" name="図 1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0262" y="4998907"/>
            <a:ext cx="499873" cy="499873"/>
          </a:xfrm>
          <a:prstGeom prst="rect">
            <a:avLst/>
          </a:prstGeom>
        </p:spPr>
      </p:pic>
      <p:pic>
        <p:nvPicPr>
          <p:cNvPr id="132" name="図 1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9791" y="3441327"/>
            <a:ext cx="502921" cy="499873"/>
          </a:xfrm>
          <a:prstGeom prst="rect">
            <a:avLst/>
          </a:prstGeom>
        </p:spPr>
      </p:pic>
      <p:pic>
        <p:nvPicPr>
          <p:cNvPr id="134" name="図 1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669" y="3997632"/>
            <a:ext cx="3764288" cy="259081"/>
          </a:xfrm>
          <a:prstGeom prst="rect">
            <a:avLst/>
          </a:prstGeom>
        </p:spPr>
      </p:pic>
      <p:sp>
        <p:nvSpPr>
          <p:cNvPr id="91" name="正方形/長方形 41">
            <a:extLst>
              <a:ext uri="{FF2B5EF4-FFF2-40B4-BE49-F238E27FC236}">
                <a16:creationId xmlns:a16="http://schemas.microsoft.com/office/drawing/2014/main" id="{D3F71105-387B-9146-BB37-936CD7CC3A42}"/>
              </a:ext>
            </a:extLst>
          </p:cNvPr>
          <p:cNvSpPr/>
          <p:nvPr/>
        </p:nvSpPr>
        <p:spPr>
          <a:xfrm>
            <a:off x="251634" y="3941340"/>
            <a:ext cx="3491433" cy="330603"/>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a:ea typeface="Meiryo UI"/>
                <a:cs typeface="Arial"/>
              </a:rPr>
              <a:t>基調講演  </a:t>
            </a:r>
            <a:r>
              <a:rPr kumimoji="1" lang="en-US" altLang="ja-JP" sz="1200" b="1" i="0" u="none" strike="noStrike" kern="1200" cap="none" spc="0" normalizeH="0" baseline="0" noProof="0" dirty="0">
                <a:ln>
                  <a:noFill/>
                </a:ln>
                <a:solidFill>
                  <a:prstClr val="white"/>
                </a:solidFill>
                <a:effectLst/>
                <a:uLnTx/>
                <a:uFillTx/>
                <a:latin typeface="Meiryo UI"/>
                <a:ea typeface="Meiryo UI"/>
                <a:cs typeface="Arial"/>
              </a:rPr>
              <a:t>(19:00〜19:30 )</a:t>
            </a:r>
            <a:endParaRPr kumimoji="1" lang="ja-JP" altLang="en-US" sz="1200" b="1" i="0" u="none" strike="noStrike" kern="1200" cap="none" spc="0" normalizeH="0" baseline="0" noProof="0" dirty="0">
              <a:ln>
                <a:noFill/>
              </a:ln>
              <a:solidFill>
                <a:prstClr val="white"/>
              </a:solidFill>
              <a:effectLst/>
              <a:uLnTx/>
              <a:uFillTx/>
              <a:latin typeface="Meiryo UI"/>
              <a:ea typeface="Meiryo UI"/>
              <a:cs typeface="Arial"/>
            </a:endParaRPr>
          </a:p>
        </p:txBody>
      </p:sp>
      <p:pic>
        <p:nvPicPr>
          <p:cNvPr id="136" name="図 13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5594056"/>
            <a:ext cx="3764288" cy="259081"/>
          </a:xfrm>
          <a:prstGeom prst="rect">
            <a:avLst/>
          </a:prstGeom>
        </p:spPr>
      </p:pic>
      <p:sp>
        <p:nvSpPr>
          <p:cNvPr id="101" name="正方形/長方形 41">
            <a:extLst>
              <a:ext uri="{FF2B5EF4-FFF2-40B4-BE49-F238E27FC236}">
                <a16:creationId xmlns:a16="http://schemas.microsoft.com/office/drawing/2014/main" id="{D3F71105-387B-9146-BB37-936CD7CC3A42}"/>
              </a:ext>
            </a:extLst>
          </p:cNvPr>
          <p:cNvSpPr/>
          <p:nvPr/>
        </p:nvSpPr>
        <p:spPr>
          <a:xfrm>
            <a:off x="251636" y="5517504"/>
            <a:ext cx="3491433" cy="330603"/>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a:ea typeface="Meiryo UI"/>
                <a:cs typeface="Arial"/>
              </a:rPr>
              <a:t>特別講演 </a:t>
            </a:r>
            <a:r>
              <a:rPr kumimoji="1" lang="en-US" altLang="ja-JP" sz="1200" b="1" i="0" u="none" strike="noStrike" kern="1200" cap="none" spc="0" normalizeH="0" baseline="0" noProof="0" dirty="0">
                <a:ln>
                  <a:noFill/>
                </a:ln>
                <a:solidFill>
                  <a:prstClr val="white"/>
                </a:solidFill>
                <a:effectLst/>
                <a:uLnTx/>
                <a:uFillTx/>
                <a:latin typeface="Meiryo UI"/>
                <a:ea typeface="Meiryo UI"/>
                <a:cs typeface="Arial"/>
              </a:rPr>
              <a:t>(19:30〜20:30 )</a:t>
            </a:r>
            <a:endParaRPr kumimoji="1" lang="ja-JP" altLang="en-US" sz="1200" b="1" i="0" u="none" strike="noStrike" kern="1200" cap="none" spc="0" normalizeH="0" baseline="0" noProof="0" dirty="0">
              <a:ln>
                <a:noFill/>
              </a:ln>
              <a:solidFill>
                <a:prstClr val="white"/>
              </a:solidFill>
              <a:effectLst/>
              <a:uLnTx/>
              <a:uFillTx/>
              <a:latin typeface="Meiryo UI"/>
              <a:ea typeface="Meiryo UI"/>
              <a:cs typeface="Arial"/>
            </a:endParaRPr>
          </a:p>
        </p:txBody>
      </p:sp>
      <p:sp>
        <p:nvSpPr>
          <p:cNvPr id="33" name="テキスト ボックス 32">
            <a:extLst>
              <a:ext uri="{FF2B5EF4-FFF2-40B4-BE49-F238E27FC236}">
                <a16:creationId xmlns:a16="http://schemas.microsoft.com/office/drawing/2014/main" id="{3AA8C9EE-0E01-4A14-AC01-7845C7B799D6}"/>
              </a:ext>
            </a:extLst>
          </p:cNvPr>
          <p:cNvSpPr txBox="1"/>
          <p:nvPr/>
        </p:nvSpPr>
        <p:spPr>
          <a:xfrm>
            <a:off x="681645" y="5908946"/>
            <a:ext cx="5557987" cy="461665"/>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曽根 正勝</a:t>
            </a:r>
            <a:r>
              <a:rPr kumimoji="1" lang="ja-JP" altLang="en-US" sz="1400" b="1" i="0" u="none" strike="noStrike" kern="1200" cap="none" spc="0" normalizeH="0" baseline="0" noProof="0" dirty="0">
                <a:ln>
                  <a:noFill/>
                </a:ln>
                <a:solidFill>
                  <a:srgbClr val="5D0096"/>
                </a:solidFill>
                <a:effectLst/>
                <a:uLnTx/>
                <a:uFillTx/>
                <a:latin typeface="Meiryo UI"/>
                <a:ea typeface="Meiryo UI"/>
                <a:cs typeface="Arial"/>
              </a:rPr>
              <a:t>先生</a:t>
            </a:r>
            <a:r>
              <a:rPr kumimoji="1" lang="ja-JP" altLang="en-US" sz="1800" b="0" i="0" u="none" strike="noStrike" kern="1200" cap="none" spc="0" normalizeH="0" baseline="0" noProof="0" dirty="0">
                <a:ln>
                  <a:noFill/>
                </a:ln>
                <a:solidFill>
                  <a:srgbClr val="5D0096"/>
                </a:solidFill>
                <a:effectLst/>
                <a:uLnTx/>
                <a:uFillTx/>
                <a:latin typeface="Meiryo UI"/>
                <a:ea typeface="Meiryo UI"/>
                <a:cs typeface="Arial"/>
              </a:rPr>
              <a:t>　</a:t>
            </a:r>
            <a:r>
              <a:rPr kumimoji="1" lang="ja-JP" altLang="en-US" sz="1200" b="0" i="0" u="none" strike="noStrike" kern="1200" cap="none" spc="0" normalizeH="0" baseline="0" noProof="0" dirty="0">
                <a:ln>
                  <a:noFill/>
                </a:ln>
                <a:solidFill>
                  <a:srgbClr val="5D0096"/>
                </a:solidFill>
                <a:effectLst/>
                <a:uLnTx/>
                <a:uFillTx/>
                <a:latin typeface="Meiryo UI"/>
                <a:ea typeface="Meiryo UI"/>
                <a:cs typeface="Arial"/>
              </a:rPr>
              <a:t>　聖マリアンナ医科大学　代謝・内分泌内科　主任教授</a:t>
            </a:r>
            <a:endParaRPr kumimoji="1" lang="ja-JP" altLang="en-US" sz="1400" b="0" i="0" u="none" strike="noStrike" kern="1200" cap="none" spc="0" normalizeH="0" baseline="0" noProof="0" dirty="0">
              <a:ln>
                <a:noFill/>
              </a:ln>
              <a:solidFill>
                <a:srgbClr val="5D0096"/>
              </a:solidFill>
              <a:effectLst/>
              <a:uLnTx/>
              <a:uFillTx/>
              <a:latin typeface="Meiryo UI"/>
              <a:ea typeface="Meiryo UI"/>
              <a:cs typeface="Arial"/>
            </a:endParaRPr>
          </a:p>
        </p:txBody>
      </p:sp>
      <p:sp>
        <p:nvSpPr>
          <p:cNvPr id="34" name="テキスト ボックス 33">
            <a:extLst>
              <a:ext uri="{FF2B5EF4-FFF2-40B4-BE49-F238E27FC236}">
                <a16:creationId xmlns:a16="http://schemas.microsoft.com/office/drawing/2014/main" id="{7EB2F0DF-D7D8-4D03-A43F-07BD971F2C01}"/>
              </a:ext>
            </a:extLst>
          </p:cNvPr>
          <p:cNvSpPr txBox="1"/>
          <p:nvPr/>
        </p:nvSpPr>
        <p:spPr>
          <a:xfrm>
            <a:off x="643100" y="6369126"/>
            <a:ext cx="6364918" cy="83099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a:t>
            </a:r>
            <a:r>
              <a:rPr kumimoji="1" lang="en-US" altLang="ja-JP" sz="2400" b="1" i="0" u="none" strike="noStrike" kern="1200" cap="none" spc="0" normalizeH="0" baseline="0" noProof="0" dirty="0">
                <a:ln>
                  <a:noFill/>
                </a:ln>
                <a:solidFill>
                  <a:srgbClr val="5D0096"/>
                </a:solidFill>
                <a:effectLst/>
                <a:uLnTx/>
                <a:uFillTx/>
                <a:latin typeface="Meiryo UI"/>
                <a:ea typeface="Meiryo UI"/>
                <a:cs typeface="Arial"/>
              </a:rPr>
              <a:t>GIP</a:t>
            </a: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の生理的役割と薬理作用についての解釈 　</a:t>
            </a:r>
            <a:endParaRPr kumimoji="1" lang="en-US" altLang="ja-JP" sz="2400" b="1" i="0" u="none" strike="noStrike" kern="1200" cap="none" spc="0" normalizeH="0" baseline="0" noProof="0" dirty="0">
              <a:ln>
                <a:noFill/>
              </a:ln>
              <a:solidFill>
                <a:srgbClr val="5D0096"/>
              </a:solidFill>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　　　　　　　　　　　　　</a:t>
            </a:r>
            <a:r>
              <a:rPr kumimoji="1" lang="en-US" altLang="ja-JP" sz="2400" b="1" i="0" u="none" strike="noStrike" kern="1200" cap="none" spc="0" normalizeH="0" baseline="0" noProof="0" dirty="0">
                <a:ln>
                  <a:noFill/>
                </a:ln>
                <a:solidFill>
                  <a:srgbClr val="5D0096"/>
                </a:solidFill>
                <a:effectLst/>
                <a:uLnTx/>
                <a:uFillTx/>
                <a:latin typeface="Meiryo UI"/>
                <a:ea typeface="Meiryo UI"/>
                <a:cs typeface="Arial"/>
              </a:rPr>
              <a:t>〜</a:t>
            </a: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最新の知見も含めて</a:t>
            </a:r>
            <a:r>
              <a:rPr kumimoji="1" lang="en-US" altLang="ja-JP" sz="2400" b="1" i="0" u="none" strike="noStrike" kern="1200" cap="none" spc="0" normalizeH="0" baseline="0" noProof="0" dirty="0">
                <a:ln>
                  <a:noFill/>
                </a:ln>
                <a:solidFill>
                  <a:srgbClr val="5D0096"/>
                </a:solidFill>
                <a:effectLst/>
                <a:uLnTx/>
                <a:uFillTx/>
                <a:latin typeface="Meiryo UI"/>
                <a:ea typeface="Meiryo UI"/>
                <a:cs typeface="Arial"/>
              </a:rPr>
              <a:t>〜</a:t>
            </a:r>
            <a:r>
              <a:rPr kumimoji="1" lang="ja-JP" altLang="en-US" sz="2400" b="1" i="0" u="none" strike="noStrike" kern="1200" cap="none" spc="0" normalizeH="0" baseline="0" noProof="0" dirty="0">
                <a:ln>
                  <a:noFill/>
                </a:ln>
                <a:solidFill>
                  <a:srgbClr val="5D0096"/>
                </a:solidFill>
                <a:effectLst/>
                <a:uLnTx/>
                <a:uFillTx/>
                <a:latin typeface="Meiryo UI"/>
                <a:ea typeface="Meiryo UI"/>
                <a:cs typeface="Arial"/>
              </a:rPr>
              <a:t>」</a:t>
            </a:r>
            <a:endParaRPr kumimoji="1" lang="ja-JP" altLang="en-US" sz="1400" b="0" i="0" u="none" strike="noStrike" kern="1200" cap="none" spc="0" normalizeH="0" baseline="0" noProof="0" dirty="0">
              <a:ln>
                <a:noFill/>
              </a:ln>
              <a:solidFill>
                <a:srgbClr val="5D0096"/>
              </a:solidFill>
              <a:effectLst/>
              <a:uLnTx/>
              <a:uFillTx/>
              <a:latin typeface="Meiryo UI"/>
              <a:ea typeface="Meiryo UI"/>
              <a:cs typeface="Arial"/>
            </a:endParaRPr>
          </a:p>
        </p:txBody>
      </p:sp>
      <p:pic>
        <p:nvPicPr>
          <p:cNvPr id="35" name="図 34">
            <a:extLst>
              <a:ext uri="{FF2B5EF4-FFF2-40B4-BE49-F238E27FC236}">
                <a16:creationId xmlns:a16="http://schemas.microsoft.com/office/drawing/2014/main" id="{6D7006B3-0EA5-4DE3-B17B-A0DD0C5BDF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3797" y="5884769"/>
            <a:ext cx="499873" cy="499873"/>
          </a:xfrm>
          <a:prstGeom prst="rect">
            <a:avLst/>
          </a:prstGeom>
        </p:spPr>
      </p:pic>
      <p:pic>
        <p:nvPicPr>
          <p:cNvPr id="36" name="図 35">
            <a:extLst>
              <a:ext uri="{FF2B5EF4-FFF2-40B4-BE49-F238E27FC236}">
                <a16:creationId xmlns:a16="http://schemas.microsoft.com/office/drawing/2014/main" id="{5D531ABA-9055-4919-8EFF-B33C11DEBFD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078" y="6530802"/>
            <a:ext cx="499873" cy="499873"/>
          </a:xfrm>
          <a:prstGeom prst="rect">
            <a:avLst/>
          </a:prstGeom>
        </p:spPr>
      </p:pic>
      <p:sp>
        <p:nvSpPr>
          <p:cNvPr id="2" name="テキスト ボックス 1">
            <a:extLst>
              <a:ext uri="{FF2B5EF4-FFF2-40B4-BE49-F238E27FC236}">
                <a16:creationId xmlns:a16="http://schemas.microsoft.com/office/drawing/2014/main" id="{058EE6DF-7941-6FE1-7D69-A2D9BC5B7011}"/>
              </a:ext>
            </a:extLst>
          </p:cNvPr>
          <p:cNvSpPr txBox="1"/>
          <p:nvPr/>
        </p:nvSpPr>
        <p:spPr>
          <a:xfrm>
            <a:off x="0" y="1939711"/>
            <a:ext cx="5878532"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世話人</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石橋亮一　内田大学　荻野良郎　谷川俊則　中村晋　本吉光隆　（五十音順）</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テキスト ボックス 2">
            <a:extLst>
              <a:ext uri="{FF2B5EF4-FFF2-40B4-BE49-F238E27FC236}">
                <a16:creationId xmlns:a16="http://schemas.microsoft.com/office/drawing/2014/main" id="{D560A032-3EA3-73A7-E88D-ED24038004BA}"/>
              </a:ext>
            </a:extLst>
          </p:cNvPr>
          <p:cNvSpPr txBox="1"/>
          <p:nvPr/>
        </p:nvSpPr>
        <p:spPr>
          <a:xfrm>
            <a:off x="53098" y="7119185"/>
            <a:ext cx="6804902" cy="11541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注意事項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 </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ご参加の際は、録音・録画・画面の写真撮影、申込者以外の方への視聴</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URL</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の転送・開示などはご遠慮ください。</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申込時メールアドレス、参加者名としてご記入いただくご施設名・ご芳名は、弊社による先生方への医薬品および</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医学薬学に関する情報提供のために利用させていただくことがございます。</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共催</a:t>
            </a: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君津木更津医師会　君津木更津糖尿病懇話会</a:t>
            </a: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君津木更津歯科医師会　君津木更津薬剤師会薬業会</a:t>
            </a:r>
            <a:endPar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日本イーライリリー</a:t>
            </a:r>
            <a:r>
              <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田辺三菱製薬</a:t>
            </a:r>
            <a:r>
              <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後援：一般社団法人　千葉県病院薬剤師会</a:t>
            </a:r>
            <a:r>
              <a:rPr kumimoji="1" lang="ja-JP" altLang="ja-JP"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4" name="正方形/長方形 3">
            <a:extLst>
              <a:ext uri="{FF2B5EF4-FFF2-40B4-BE49-F238E27FC236}">
                <a16:creationId xmlns:a16="http://schemas.microsoft.com/office/drawing/2014/main" id="{4DF25FE6-AFA9-1B17-1CC0-E1AB4DC2CEFA}"/>
              </a:ext>
            </a:extLst>
          </p:cNvPr>
          <p:cNvSpPr/>
          <p:nvPr/>
        </p:nvSpPr>
        <p:spPr>
          <a:xfrm>
            <a:off x="2531253" y="8532381"/>
            <a:ext cx="2525197" cy="5207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5" name="グループ化 4">
            <a:extLst>
              <a:ext uri="{FF2B5EF4-FFF2-40B4-BE49-F238E27FC236}">
                <a16:creationId xmlns:a16="http://schemas.microsoft.com/office/drawing/2014/main" id="{27DFF82B-9027-EBCD-F108-5A834A1E8294}"/>
              </a:ext>
            </a:extLst>
          </p:cNvPr>
          <p:cNvGrpSpPr/>
          <p:nvPr/>
        </p:nvGrpSpPr>
        <p:grpSpPr>
          <a:xfrm>
            <a:off x="-12646" y="2239547"/>
            <a:ext cx="6877204" cy="1091776"/>
            <a:chOff x="74061" y="716919"/>
            <a:chExt cx="6683366" cy="1171644"/>
          </a:xfrm>
        </p:grpSpPr>
        <p:sp>
          <p:nvSpPr>
            <p:cNvPr id="6" name="テキスト ボックス 5">
              <a:extLst>
                <a:ext uri="{FF2B5EF4-FFF2-40B4-BE49-F238E27FC236}">
                  <a16:creationId xmlns:a16="http://schemas.microsoft.com/office/drawing/2014/main" id="{BAB24FD2-1C7E-CF49-57FC-8670AECEB45A}"/>
                </a:ext>
              </a:extLst>
            </p:cNvPr>
            <p:cNvSpPr txBox="1"/>
            <p:nvPr/>
          </p:nvSpPr>
          <p:spPr>
            <a:xfrm>
              <a:off x="74061" y="765572"/>
              <a:ext cx="6683366" cy="112299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日本糖尿病療養指導士</a:t>
              </a:r>
              <a:r>
                <a:rPr kumimoji="1" lang="en-US" altLang="ja-JP"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(CDEJ)</a:t>
              </a:r>
              <a:r>
                <a:rPr kumimoji="1" lang="ja-JP" altLang="ja-JP"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認定更新のための研修</a:t>
              </a:r>
              <a:r>
                <a:rPr kumimoji="1" lang="ja-JP" altLang="en-US"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単位</a:t>
              </a:r>
              <a:r>
                <a:rPr kumimoji="1" lang="en-US" altLang="ja-JP"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0.5</a:t>
              </a:r>
              <a:r>
                <a:rPr kumimoji="1" lang="ja-JP" altLang="en-US"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en-US" altLang="ja-JP"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Web24-0459,24-0458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a:t>
              </a:r>
              <a:r>
                <a:rPr kumimoji="1" lang="en-US" altLang="ja-JP"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Web</a:t>
              </a:r>
              <a:r>
                <a:rPr kumimoji="1"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参加では、研修開始時・終了時・および研修途中</a:t>
              </a:r>
              <a:r>
                <a:rPr kumimoji="1" lang="en-US" altLang="ja-JP"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1</a:t>
              </a:r>
              <a:r>
                <a:rPr kumimoji="1"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回以上の計</a:t>
              </a:r>
              <a:r>
                <a:rPr kumimoji="1" lang="en-US" altLang="ja-JP"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3</a:t>
              </a:r>
              <a:r>
                <a:rPr kumimoji="1"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回以上、それぞれが異なる「キーワード」を                          </a:t>
              </a:r>
              <a:endParaRPr kumimoji="1"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　　　　　主催者から発信し、</a:t>
              </a:r>
              <a:r>
                <a:rPr kumimoji="1" lang="ja-JP" altLang="en-US" sz="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開催当日中にすべてのキーワードを正しく提出した受講者に対して参加証を発行いたします</a:t>
              </a:r>
              <a:endParaRPr kumimoji="1"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CDE-Chiba</a:t>
              </a:r>
              <a:r>
                <a:rPr kumimoji="1" lang="ja-JP" altLang="ja-JP"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認定更新のための研修会認定</a:t>
              </a:r>
              <a:r>
                <a:rPr kumimoji="1" lang="ja-JP" altLang="ja-JP" sz="16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 </a:t>
              </a:r>
              <a:r>
                <a:rPr kumimoji="1" lang="en-US" altLang="ja-JP" sz="1200" b="1" i="0" u="dotted"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 </a:t>
              </a:r>
              <a:r>
                <a:rPr kumimoji="1" lang="en-US" altLang="ja-JP" sz="12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ja-JP" sz="12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ja-JP" altLang="en-US" sz="8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24-073</a:t>
              </a:r>
              <a:endParaRPr kumimoji="1" lang="en-US" altLang="ja-JP"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5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rPr>
                <a:t>日本医師会生涯教育講座認定講座</a:t>
              </a:r>
              <a:r>
                <a:rPr kumimoji="1" lang="en-US" altLang="ja-JP" sz="12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ja-JP" sz="12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ja-JP" altLang="en-US" sz="1200" b="0" i="0" u="dotted"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CC</a:t>
              </a:r>
              <a:r>
                <a:rPr kumimoji="1" lang="ja-JP" altLang="en-US"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チーム医療　</a:t>
              </a:r>
              <a:r>
                <a:rPr kumimoji="1" lang="en-US" altLang="ja-JP"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76</a:t>
              </a:r>
              <a:r>
                <a:rPr kumimoji="1" lang="ja-JP" altLang="en-US"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糖尿病　</a:t>
              </a:r>
              <a:r>
                <a:rPr kumimoji="1" lang="en-US" altLang="ja-JP"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82</a:t>
              </a:r>
              <a:r>
                <a:rPr kumimoji="1" lang="ja-JP" altLang="en-US"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生活習慣　</a:t>
              </a:r>
              <a:endParaRPr kumimoji="1" lang="en-US" altLang="ja-JP" sz="8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C3EB55FC-5641-F48A-EC0B-B9136A337E17}"/>
                </a:ext>
              </a:extLst>
            </p:cNvPr>
            <p:cNvSpPr/>
            <p:nvPr/>
          </p:nvSpPr>
          <p:spPr>
            <a:xfrm>
              <a:off x="173799" y="716919"/>
              <a:ext cx="6504182" cy="1161377"/>
            </a:xfrm>
            <a:prstGeom prst="rect">
              <a:avLst/>
            </a:prstGeom>
            <a:noFill/>
            <a:ln w="38100" cap="flat" cmpd="sng" algn="ctr">
              <a:solidFill>
                <a:srgbClr val="FF0000"/>
              </a:solidFill>
              <a:prstDash val="solid"/>
            </a:ln>
            <a:effectLst/>
          </p:spPr>
          <p:txBody>
            <a:bodyPr rtlCol="0" anchor="t"/>
            <a:lstStyle/>
            <a:p>
              <a:pPr marL="0" marR="0" lvl="0" indent="0" algn="l" defTabSz="242475" rtl="0" eaLnBrk="1" fontAlgn="auto" latinLnBrk="0" hangingPunct="1">
                <a:lnSpc>
                  <a:spcPct val="100000"/>
                </a:lnSpc>
                <a:spcBef>
                  <a:spcPts val="0"/>
                </a:spcBef>
                <a:spcAft>
                  <a:spcPts val="0"/>
                </a:spcAft>
                <a:buClrTx/>
                <a:buSzTx/>
                <a:buFontTx/>
                <a:buNone/>
                <a:tabLst/>
                <a:defRPr/>
              </a:pPr>
              <a:endParaRPr kumimoji="1" lang="en-US" altLang="ja-JP" sz="583"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242475" rtl="0" eaLnBrk="1" fontAlgn="auto" latinLnBrk="0" hangingPunct="1">
                <a:lnSpc>
                  <a:spcPct val="100000"/>
                </a:lnSpc>
                <a:spcBef>
                  <a:spcPts val="0"/>
                </a:spcBef>
                <a:spcAft>
                  <a:spcPts val="0"/>
                </a:spcAft>
                <a:buClrTx/>
                <a:buSzTx/>
                <a:buFontTx/>
                <a:buNone/>
                <a:tabLst/>
                <a:defRPr/>
              </a:pPr>
              <a:endParaRPr kumimoji="1" lang="en-US" altLang="ja-JP" sz="583"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10" name="テキスト ボックス 9">
            <a:extLst>
              <a:ext uri="{FF2B5EF4-FFF2-40B4-BE49-F238E27FC236}">
                <a16:creationId xmlns:a16="http://schemas.microsoft.com/office/drawing/2014/main" id="{A65FFACE-41AC-2E79-C4C2-5EB6AA88B6A3}"/>
              </a:ext>
            </a:extLst>
          </p:cNvPr>
          <p:cNvSpPr txBox="1"/>
          <p:nvPr/>
        </p:nvSpPr>
        <p:spPr>
          <a:xfrm>
            <a:off x="2619415" y="4341686"/>
            <a:ext cx="376428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5D0096"/>
                </a:solidFill>
                <a:effectLst/>
                <a:uLnTx/>
                <a:uFillTx/>
                <a:latin typeface="Meiryo UI"/>
                <a:ea typeface="Meiryo UI"/>
                <a:cs typeface="Arial"/>
              </a:rPr>
              <a:t>君津中央病院　患者総合支援センター　患者総合支援科 </a:t>
            </a:r>
            <a:endParaRPr kumimoji="1" lang="en-US" altLang="ja-JP" sz="1200" b="0" i="0" u="none" strike="noStrike" kern="1200" cap="none" spc="0" normalizeH="0" baseline="0" noProof="0" dirty="0">
              <a:ln>
                <a:noFill/>
              </a:ln>
              <a:solidFill>
                <a:srgbClr val="5D0096"/>
              </a:solidFill>
              <a:effectLst/>
              <a:uLnTx/>
              <a:uFillTx/>
              <a:latin typeface="Meiryo UI"/>
              <a:ea typeface="Meiryo UI"/>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5D0096"/>
                </a:solidFill>
                <a:effectLst/>
                <a:uLnTx/>
                <a:uFillTx/>
                <a:latin typeface="Meiryo UI"/>
                <a:ea typeface="Meiryo UI"/>
                <a:cs typeface="Arial"/>
              </a:rPr>
              <a:t>退院支援看護師</a:t>
            </a:r>
            <a:endParaRPr kumimoji="1" lang="ja-JP" altLang="en-US" sz="1400" b="0" i="0" u="none" strike="noStrike" kern="1200" cap="none" spc="0" normalizeH="0" baseline="0" noProof="0" dirty="0">
              <a:ln>
                <a:noFill/>
              </a:ln>
              <a:solidFill>
                <a:srgbClr val="5D0096"/>
              </a:solidFill>
              <a:effectLst/>
              <a:uLnTx/>
              <a:uFillTx/>
              <a:latin typeface="Meiryo UI"/>
              <a:ea typeface="Meiryo UI"/>
              <a:cs typeface="Arial"/>
            </a:endParaRPr>
          </a:p>
        </p:txBody>
      </p:sp>
    </p:spTree>
    <p:extLst>
      <p:ext uri="{BB962C8B-B14F-4D97-AF65-F5344CB8AC3E}">
        <p14:creationId xmlns:p14="http://schemas.microsoft.com/office/powerpoint/2010/main" val="161600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4">
            <a:extLst>
              <a:ext uri="{FF2B5EF4-FFF2-40B4-BE49-F238E27FC236}">
                <a16:creationId xmlns:a16="http://schemas.microsoft.com/office/drawing/2014/main" id="{5752094D-6A9E-42D0-95AE-99586016F58D}"/>
              </a:ext>
            </a:extLst>
          </p:cNvPr>
          <p:cNvSpPr txBox="1">
            <a:spLocks noChangeArrowheads="1"/>
          </p:cNvSpPr>
          <p:nvPr/>
        </p:nvSpPr>
        <p:spPr bwMode="auto">
          <a:xfrm>
            <a:off x="799901" y="395536"/>
            <a:ext cx="4296339" cy="44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229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Arial" panose="020B0604020202020204" pitchFamily="34" charset="0"/>
              </a:rPr>
              <a:t>視聴方法</a:t>
            </a:r>
          </a:p>
        </p:txBody>
      </p:sp>
      <p:sp>
        <p:nvSpPr>
          <p:cNvPr id="5" name="テキスト ボックス 9">
            <a:extLst>
              <a:ext uri="{FF2B5EF4-FFF2-40B4-BE49-F238E27FC236}">
                <a16:creationId xmlns:a16="http://schemas.microsoft.com/office/drawing/2014/main" id="{7BAD61C2-D45C-4E8D-BDD5-A2D4781097F1}"/>
              </a:ext>
            </a:extLst>
          </p:cNvPr>
          <p:cNvSpPr txBox="1">
            <a:spLocks noChangeArrowheads="1"/>
          </p:cNvSpPr>
          <p:nvPr/>
        </p:nvSpPr>
        <p:spPr bwMode="auto">
          <a:xfrm>
            <a:off x="816256" y="997772"/>
            <a:ext cx="5096722" cy="69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本</a:t>
            </a:r>
            <a:r>
              <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Web</a:t>
            </a: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セミナーの視聴には事前登録が必要です。視聴をご希望される際は、</a:t>
            </a:r>
            <a:endPar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以下の</a:t>
            </a:r>
            <a:r>
              <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3</a:t>
            </a: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つの方法のいずれかより</a:t>
            </a:r>
            <a:r>
              <a:rPr kumimoji="1" lang="ja-JP" altLang="en-US" sz="1432" b="1" i="0" u="none" strike="noStrike" kern="1200" cap="none" spc="0" normalizeH="0" baseline="-2000" noProof="0" dirty="0">
                <a:ln>
                  <a:noFill/>
                </a:ln>
                <a:solidFill>
                  <a:srgbClr val="FF0000"/>
                </a:solidFill>
                <a:effectLst/>
                <a:uLnTx/>
                <a:uFillTx/>
                <a:latin typeface="メイリオ" panose="020B0604030504040204" pitchFamily="50" charset="-128"/>
                <a:ea typeface="メイリオ" panose="020B0604030504040204" pitchFamily="50" charset="-128"/>
                <a:cs typeface="Arial" panose="020B0604020202020204" pitchFamily="34" charset="0"/>
              </a:rPr>
              <a:t>「事前登録申し込み」</a:t>
            </a: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をお願い申し上げます。</a:t>
            </a:r>
            <a:endPar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en-US" altLang="ja-JP" sz="10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a:t>
            </a:r>
            <a:r>
              <a:rPr kumimoji="1" lang="ja-JP" altLang="en-US" sz="10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charset="-128"/>
              </a:rPr>
              <a:t>オンライン・対面（木更津ワシントンホテル）での参加どちらも</a:t>
            </a:r>
            <a:endParaRPr kumimoji="1" lang="en-US" altLang="ja-JP" sz="10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charset="-128"/>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0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charset="-128"/>
              </a:rPr>
              <a:t>事前の申し込みをお願いしております。</a:t>
            </a:r>
            <a:endParaRPr kumimoji="1" lang="en-US" altLang="ja-JP" sz="10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charset="-128"/>
            </a:endParaRPr>
          </a:p>
        </p:txBody>
      </p:sp>
      <p:sp>
        <p:nvSpPr>
          <p:cNvPr id="6" name="矢印: 五方向 5">
            <a:extLst>
              <a:ext uri="{FF2B5EF4-FFF2-40B4-BE49-F238E27FC236}">
                <a16:creationId xmlns:a16="http://schemas.microsoft.com/office/drawing/2014/main" id="{39EFA0A6-C945-484D-9DF5-7CE29C01452F}"/>
              </a:ext>
            </a:extLst>
          </p:cNvPr>
          <p:cNvSpPr/>
          <p:nvPr/>
        </p:nvSpPr>
        <p:spPr>
          <a:xfrm>
            <a:off x="799901" y="755576"/>
            <a:ext cx="2565091" cy="208567"/>
          </a:xfrm>
          <a:prstGeom prst="homePlate">
            <a:avLst/>
          </a:prstGeom>
          <a:solidFill>
            <a:schemeClr val="accent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654385" rtl="0" eaLnBrk="1" fontAlgn="auto" latinLnBrk="0" hangingPunct="1">
              <a:lnSpc>
                <a:spcPct val="100000"/>
              </a:lnSpc>
              <a:spcBef>
                <a:spcPts val="0"/>
              </a:spcBef>
              <a:spcAft>
                <a:spcPts val="0"/>
              </a:spcAft>
              <a:buClrTx/>
              <a:buSzTx/>
              <a:buFontTx/>
              <a:buNone/>
              <a:tabLst/>
              <a:defRPr/>
            </a:pPr>
            <a:r>
              <a:rPr kumimoji="1" lang="ja-JP" altLang="en-US" sz="1288"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145"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Step1. </a:t>
            </a:r>
            <a:r>
              <a:rPr kumimoji="1" lang="ja-JP" altLang="en-US" sz="1145"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参加受付</a:t>
            </a:r>
            <a:endParaRPr kumimoji="1" lang="ja-JP" altLang="en-US" sz="1288"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7" name="矢印: 五方向 6">
            <a:extLst>
              <a:ext uri="{FF2B5EF4-FFF2-40B4-BE49-F238E27FC236}">
                <a16:creationId xmlns:a16="http://schemas.microsoft.com/office/drawing/2014/main" id="{BF244DD7-8ADF-4AC4-9110-21A790E6BC98}"/>
              </a:ext>
            </a:extLst>
          </p:cNvPr>
          <p:cNvSpPr/>
          <p:nvPr/>
        </p:nvSpPr>
        <p:spPr>
          <a:xfrm>
            <a:off x="816255" y="1763688"/>
            <a:ext cx="2565091" cy="208567"/>
          </a:xfrm>
          <a:prstGeom prst="homePlate">
            <a:avLst/>
          </a:prstGeom>
          <a:solidFill>
            <a:schemeClr val="accent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654385" rtl="0" eaLnBrk="1" fontAlgn="auto" latinLnBrk="0" hangingPunct="1">
              <a:lnSpc>
                <a:spcPct val="100000"/>
              </a:lnSpc>
              <a:spcBef>
                <a:spcPts val="0"/>
              </a:spcBef>
              <a:spcAft>
                <a:spcPts val="0"/>
              </a:spcAft>
              <a:buClrTx/>
              <a:buSzTx/>
              <a:buFontTx/>
              <a:buNone/>
              <a:tabLst/>
              <a:defRPr/>
            </a:pPr>
            <a:r>
              <a:rPr kumimoji="1" lang="ja-JP" altLang="en-US" sz="1288"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145"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Step2. </a:t>
            </a:r>
            <a:r>
              <a:rPr kumimoji="1" lang="ja-JP" altLang="en-US" sz="1145"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事前登録方法</a:t>
            </a:r>
            <a:endParaRPr kumimoji="1" lang="ja-JP" altLang="en-US" sz="1288"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 name="テキスト ボックス 8">
            <a:extLst>
              <a:ext uri="{FF2B5EF4-FFF2-40B4-BE49-F238E27FC236}">
                <a16:creationId xmlns:a16="http://schemas.microsoft.com/office/drawing/2014/main" id="{F00EF279-28DC-4850-86A8-4A8C842D1A92}"/>
              </a:ext>
            </a:extLst>
          </p:cNvPr>
          <p:cNvSpPr txBox="1"/>
          <p:nvPr/>
        </p:nvSpPr>
        <p:spPr>
          <a:xfrm>
            <a:off x="891048" y="3079329"/>
            <a:ext cx="1673856" cy="268535"/>
          </a:xfrm>
          <a:prstGeom prst="rect">
            <a:avLst/>
          </a:prstGeom>
          <a:noFill/>
        </p:spPr>
        <p:txBody>
          <a:bodyPr wrap="none" rtlCol="0">
            <a:spAutoFit/>
          </a:bodyPr>
          <a:lstStyle/>
          <a:p>
            <a:pPr marL="0" marR="0" lvl="0" indent="0" algn="l" defTabSz="654385" rtl="0" eaLnBrk="1" fontAlgn="auto" latinLnBrk="0" hangingPunct="1">
              <a:lnSpc>
                <a:spcPct val="100000"/>
              </a:lnSpc>
              <a:spcBef>
                <a:spcPts val="0"/>
              </a:spcBef>
              <a:spcAft>
                <a:spcPts val="0"/>
              </a:spcAft>
              <a:buClrTx/>
              <a:buSzTx/>
              <a:buFontTx/>
              <a:buNone/>
              <a:tabLst/>
              <a:defRPr/>
            </a:pP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方法</a:t>
            </a:r>
            <a:r>
              <a:rPr kumimoji="1" lang="en-US" altLang="ja-JP"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2.【FAX】</a:t>
            </a: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で登録</a:t>
            </a:r>
          </a:p>
        </p:txBody>
      </p:sp>
      <p:sp>
        <p:nvSpPr>
          <p:cNvPr id="10" name="テキスト ボックス 9">
            <a:extLst>
              <a:ext uri="{FF2B5EF4-FFF2-40B4-BE49-F238E27FC236}">
                <a16:creationId xmlns:a16="http://schemas.microsoft.com/office/drawing/2014/main" id="{EC854164-EB79-4A71-AD5F-56E25967F7CC}"/>
              </a:ext>
            </a:extLst>
          </p:cNvPr>
          <p:cNvSpPr txBox="1"/>
          <p:nvPr/>
        </p:nvSpPr>
        <p:spPr>
          <a:xfrm>
            <a:off x="808502" y="1999209"/>
            <a:ext cx="2448106" cy="268535"/>
          </a:xfrm>
          <a:prstGeom prst="rect">
            <a:avLst/>
          </a:prstGeom>
          <a:noFill/>
        </p:spPr>
        <p:txBody>
          <a:bodyPr wrap="none" rtlCol="0">
            <a:spAutoFit/>
          </a:bodyPr>
          <a:lstStyle/>
          <a:p>
            <a:pPr marL="0" marR="0" lvl="0" indent="0" algn="l" defTabSz="654385" rtl="0" eaLnBrk="1" fontAlgn="auto" latinLnBrk="0" hangingPunct="1">
              <a:lnSpc>
                <a:spcPct val="100000"/>
              </a:lnSpc>
              <a:spcBef>
                <a:spcPts val="0"/>
              </a:spcBef>
              <a:spcAft>
                <a:spcPts val="0"/>
              </a:spcAft>
              <a:buClrTx/>
              <a:buSzTx/>
              <a:buFontTx/>
              <a:buNone/>
              <a:tabLst/>
              <a:defRPr/>
            </a:pP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方法１</a:t>
            </a:r>
            <a:r>
              <a:rPr kumimoji="1" lang="en-US" altLang="ja-JP"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二次元コード</a:t>
            </a:r>
            <a:r>
              <a:rPr kumimoji="1" lang="en-US" altLang="ja-JP"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から登録</a:t>
            </a:r>
          </a:p>
        </p:txBody>
      </p:sp>
      <p:sp>
        <p:nvSpPr>
          <p:cNvPr id="14" name="テキスト ボックス 9">
            <a:extLst>
              <a:ext uri="{FF2B5EF4-FFF2-40B4-BE49-F238E27FC236}">
                <a16:creationId xmlns:a16="http://schemas.microsoft.com/office/drawing/2014/main" id="{55B448D0-73B2-4EA1-92B7-4C041B7446AD}"/>
              </a:ext>
            </a:extLst>
          </p:cNvPr>
          <p:cNvSpPr txBox="1">
            <a:spLocks noChangeArrowheads="1"/>
          </p:cNvSpPr>
          <p:nvPr/>
        </p:nvSpPr>
        <p:spPr bwMode="auto">
          <a:xfrm>
            <a:off x="1824367" y="2332843"/>
            <a:ext cx="4073399" cy="533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右の二次元コードをスマートフォン・タブレットなどから読み取り、</a:t>
            </a:r>
            <a:endPar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「お名前」「ご施設名」「メールアドレス」「参加方法」等を</a:t>
            </a:r>
            <a:endPar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ご入力ください。</a:t>
            </a:r>
            <a:endPar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p:txBody>
      </p:sp>
      <p:sp>
        <p:nvSpPr>
          <p:cNvPr id="16" name="矢印: 五方向 15">
            <a:extLst>
              <a:ext uri="{FF2B5EF4-FFF2-40B4-BE49-F238E27FC236}">
                <a16:creationId xmlns:a16="http://schemas.microsoft.com/office/drawing/2014/main" id="{5D426B1F-09EE-4988-B9A3-3BD7BBBA73EF}"/>
              </a:ext>
            </a:extLst>
          </p:cNvPr>
          <p:cNvSpPr/>
          <p:nvPr/>
        </p:nvSpPr>
        <p:spPr>
          <a:xfrm>
            <a:off x="792868" y="7243753"/>
            <a:ext cx="2565091" cy="208567"/>
          </a:xfrm>
          <a:prstGeom prst="homePlate">
            <a:avLst/>
          </a:prstGeom>
          <a:solidFill>
            <a:schemeClr val="accent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654385" rtl="0" eaLnBrk="1" fontAlgn="auto" latinLnBrk="0" hangingPunct="1">
              <a:lnSpc>
                <a:spcPct val="100000"/>
              </a:lnSpc>
              <a:spcBef>
                <a:spcPts val="0"/>
              </a:spcBef>
              <a:spcAft>
                <a:spcPts val="0"/>
              </a:spcAft>
              <a:buClrTx/>
              <a:buSzTx/>
              <a:buFontTx/>
              <a:buNone/>
              <a:tabLst/>
              <a:defRPr/>
            </a:pPr>
            <a:r>
              <a:rPr kumimoji="1" lang="ja-JP" altLang="en-US" sz="1288"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145"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Step3. </a:t>
            </a:r>
            <a:r>
              <a:rPr kumimoji="1" lang="ja-JP" altLang="en-US" sz="1145"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当日視聴</a:t>
            </a:r>
            <a:endParaRPr kumimoji="1" lang="ja-JP" altLang="en-US" sz="1288" b="1" i="0" u="sng"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7" name="テキスト ボックス 9">
            <a:extLst>
              <a:ext uri="{FF2B5EF4-FFF2-40B4-BE49-F238E27FC236}">
                <a16:creationId xmlns:a16="http://schemas.microsoft.com/office/drawing/2014/main" id="{D4623FEB-9A3D-4479-B3CA-8CB22EA2BEEF}"/>
              </a:ext>
            </a:extLst>
          </p:cNvPr>
          <p:cNvSpPr txBox="1">
            <a:spLocks noChangeArrowheads="1"/>
          </p:cNvSpPr>
          <p:nvPr/>
        </p:nvSpPr>
        <p:spPr bwMode="auto">
          <a:xfrm>
            <a:off x="790477" y="7494711"/>
            <a:ext cx="51464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事前登録いただいたメールアドレスに本会入場用の</a:t>
            </a:r>
            <a:r>
              <a:rPr kumimoji="1" lang="en-US" altLang="ja-JP"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URL</a:t>
            </a:r>
            <a:r>
              <a:rPr kumimoji="1" lang="ja-JP" altLang="en-US"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をお送り致します。</a:t>
            </a:r>
            <a:endParaRPr kumimoji="1" lang="en-US" altLang="ja-JP"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その</a:t>
            </a:r>
            <a:r>
              <a:rPr kumimoji="1" lang="en-US" altLang="ja-JP"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URL</a:t>
            </a:r>
            <a:r>
              <a:rPr kumimoji="1" lang="ja-JP" altLang="en-US"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よりご入場ください。会場（木更津ワシントンホテル）にて、視聴の場合は、直接会場へおこしください</a:t>
            </a:r>
            <a:endParaRPr kumimoji="1" lang="en-US" altLang="ja-JP" sz="1200"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p:txBody>
      </p:sp>
      <p:sp>
        <p:nvSpPr>
          <p:cNvPr id="18" name="テキスト ボックス 9">
            <a:extLst>
              <a:ext uri="{FF2B5EF4-FFF2-40B4-BE49-F238E27FC236}">
                <a16:creationId xmlns:a16="http://schemas.microsoft.com/office/drawing/2014/main" id="{01B70641-EAD8-4B37-85E6-EE4C9FCDBB96}"/>
              </a:ext>
            </a:extLst>
          </p:cNvPr>
          <p:cNvSpPr txBox="1">
            <a:spLocks noChangeArrowheads="1"/>
          </p:cNvSpPr>
          <p:nvPr/>
        </p:nvSpPr>
        <p:spPr bwMode="auto">
          <a:xfrm>
            <a:off x="816256" y="3284190"/>
            <a:ext cx="5179730" cy="386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参加申込」にご記入の上、以下の宛先まで当用紙にて</a:t>
            </a:r>
            <a:r>
              <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FAX</a:t>
            </a:r>
            <a:r>
              <a:rPr kumimoji="1" lang="ja-JP" altLang="en-US"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で申込みをお願いいたします。　　　記載いただいたメールアドレスに、改めて弊社担当者よりご連絡いたします。</a:t>
            </a:r>
            <a:endParaRPr kumimoji="1" lang="en-US" altLang="ja-JP" sz="1432"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p:txBody>
      </p:sp>
      <p:sp>
        <p:nvSpPr>
          <p:cNvPr id="20" name="テキスト ボックス 9">
            <a:extLst>
              <a:ext uri="{FF2B5EF4-FFF2-40B4-BE49-F238E27FC236}">
                <a16:creationId xmlns:a16="http://schemas.microsoft.com/office/drawing/2014/main" id="{8E5CA9FB-789A-438D-A8A4-29250B8C0EED}"/>
              </a:ext>
            </a:extLst>
          </p:cNvPr>
          <p:cNvSpPr txBox="1">
            <a:spLocks noChangeArrowheads="1"/>
          </p:cNvSpPr>
          <p:nvPr/>
        </p:nvSpPr>
        <p:spPr bwMode="auto">
          <a:xfrm>
            <a:off x="790476" y="8409798"/>
            <a:ext cx="4676944" cy="334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お問い合わせ先：</a:t>
            </a:r>
            <a:r>
              <a:rPr kumimoji="1" lang="ja-JP" altLang="en-US" sz="1218"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田辺三菱製薬 関東第二支店　千葉第二営業所　</a:t>
            </a:r>
            <a:r>
              <a:rPr lang="ja-JP" altLang="en-US" sz="1218" baseline="-2000" dirty="0">
                <a:solidFill>
                  <a:prstClr val="black"/>
                </a:solidFill>
                <a:latin typeface="メイリオ" panose="020B0604030504040204" pitchFamily="50" charset="-128"/>
                <a:ea typeface="メイリオ" panose="020B0604030504040204" pitchFamily="50" charset="-128"/>
                <a:cs typeface="Arial" panose="020B0604020202020204" pitchFamily="34" charset="0"/>
              </a:rPr>
              <a:t>須山耕多</a:t>
            </a:r>
            <a:r>
              <a:rPr kumimoji="1" lang="ja-JP" altLang="en-US" sz="1218"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　</a:t>
            </a:r>
            <a:endParaRPr kumimoji="1" lang="en-US" altLang="ja-JP" sz="1218"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385" rtl="0" eaLnBrk="1" fontAlgn="auto" latinLnBrk="0" hangingPunct="1">
              <a:lnSpc>
                <a:spcPct val="100000"/>
              </a:lnSpc>
              <a:spcBef>
                <a:spcPct val="0"/>
              </a:spcBef>
              <a:spcAft>
                <a:spcPts val="0"/>
              </a:spcAft>
              <a:buClrTx/>
              <a:buSzTx/>
              <a:buFont typeface="Arial" panose="020B0604020202020204" pitchFamily="34" charset="0"/>
              <a:buNone/>
              <a:tabLst/>
              <a:defRPr/>
            </a:pPr>
            <a:r>
              <a:rPr kumimoji="1" lang="ja-JP" altLang="en-US"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℡番号：</a:t>
            </a:r>
            <a:r>
              <a:rPr kumimoji="1" lang="en-US" altLang="ja-JP"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080-5776-5877   </a:t>
            </a:r>
            <a:r>
              <a:rPr kumimoji="1" lang="ja-JP" altLang="en-US"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メールアドレス：</a:t>
            </a:r>
            <a:r>
              <a:rPr lang="en-US" altLang="ja-JP" sz="1145" baseline="-2000" dirty="0">
                <a:solidFill>
                  <a:prstClr val="black"/>
                </a:solidFill>
                <a:latin typeface="メイリオ" panose="020B0604030504040204" pitchFamily="50" charset="-128"/>
                <a:ea typeface="メイリオ" panose="020B0604030504040204" pitchFamily="50" charset="-128"/>
                <a:cs typeface="Arial" panose="020B0604020202020204" pitchFamily="34" charset="0"/>
              </a:rPr>
              <a:t>suyama</a:t>
            </a:r>
            <a:r>
              <a:rPr kumimoji="1" lang="en-US" altLang="ja-JP"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.kouta@md.mt-pharma.co.jp</a:t>
            </a:r>
          </a:p>
        </p:txBody>
      </p:sp>
      <p:sp>
        <p:nvSpPr>
          <p:cNvPr id="3" name="正方形/長方形 2">
            <a:extLst>
              <a:ext uri="{FF2B5EF4-FFF2-40B4-BE49-F238E27FC236}">
                <a16:creationId xmlns:a16="http://schemas.microsoft.com/office/drawing/2014/main" id="{AB38BABE-F4D4-4A29-8827-9E0879F97677}"/>
              </a:ext>
            </a:extLst>
          </p:cNvPr>
          <p:cNvSpPr/>
          <p:nvPr/>
        </p:nvSpPr>
        <p:spPr>
          <a:xfrm>
            <a:off x="1210358" y="3653685"/>
            <a:ext cx="4469994" cy="511550"/>
          </a:xfrm>
          <a:prstGeom prst="rect">
            <a:avLst/>
          </a:prstGeom>
          <a:ln>
            <a:solidFill>
              <a:schemeClr val="tx1"/>
            </a:solidFill>
          </a:ln>
        </p:spPr>
        <p:txBody>
          <a:bodyPr wrap="square">
            <a:spAutoFit/>
          </a:bodyPr>
          <a:lstStyle/>
          <a:p>
            <a:pPr marL="0" marR="0" lvl="0" indent="0" algn="l" defTabSz="654450" rtl="0" eaLnBrk="1" fontAlgn="base" latinLnBrk="0" hangingPunct="1">
              <a:lnSpc>
                <a:spcPct val="150000"/>
              </a:lnSpc>
              <a:spcBef>
                <a:spcPct val="0"/>
              </a:spcBef>
              <a:spcAft>
                <a:spcPct val="0"/>
              </a:spcAft>
              <a:buClrTx/>
              <a:buSzTx/>
              <a:buFontTx/>
              <a:buNone/>
              <a:tabLst/>
              <a:defRPr/>
            </a:pPr>
            <a:r>
              <a:rPr kumimoji="1" lang="ja-JP" altLang="en-US" sz="1421"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宛先：田辺三菱製薬 関東第二支店　千葉第二営業所　</a:t>
            </a:r>
            <a:r>
              <a:rPr kumimoji="1" lang="ja-JP" altLang="en-US" sz="1421" baseline="-2000" dirty="0">
                <a:solidFill>
                  <a:prstClr val="black"/>
                </a:solidFill>
                <a:latin typeface="メイリオ" panose="020B0604030504040204" pitchFamily="50" charset="-128"/>
                <a:ea typeface="メイリオ" panose="020B0604030504040204" pitchFamily="50" charset="-128"/>
                <a:cs typeface="Arial" panose="020B0604020202020204" pitchFamily="34" charset="0"/>
              </a:rPr>
              <a:t>須山耕多</a:t>
            </a:r>
            <a:r>
              <a:rPr kumimoji="1" lang="ja-JP" altLang="en-US" sz="1421"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　宛</a:t>
            </a:r>
            <a:endParaRPr kumimoji="1" lang="en-US" altLang="ja-JP" sz="1421"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a:p>
            <a:pPr marL="0" marR="0" lvl="0" indent="0" algn="l" defTabSz="654450" rtl="0" eaLnBrk="1" fontAlgn="base" latinLnBrk="0" hangingPunct="1">
              <a:lnSpc>
                <a:spcPct val="150000"/>
              </a:lnSpc>
              <a:spcBef>
                <a:spcPct val="0"/>
              </a:spcBef>
              <a:spcAft>
                <a:spcPct val="0"/>
              </a:spcAft>
              <a:buClrTx/>
              <a:buSzTx/>
              <a:buFontTx/>
              <a:buNone/>
              <a:tabLst/>
              <a:defRPr/>
            </a:pPr>
            <a:r>
              <a:rPr kumimoji="1" lang="en-US" altLang="ja-JP" sz="1421"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FAX</a:t>
            </a:r>
            <a:r>
              <a:rPr kumimoji="1" lang="ja-JP" altLang="en-US" sz="1421"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a:t>
            </a:r>
            <a:r>
              <a:rPr kumimoji="1" lang="en-US" altLang="ja-JP" sz="1421"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043‐213‐7625</a:t>
            </a:r>
          </a:p>
        </p:txBody>
      </p:sp>
      <p:sp>
        <p:nvSpPr>
          <p:cNvPr id="26" name="正方形/長方形 25">
            <a:extLst>
              <a:ext uri="{FF2B5EF4-FFF2-40B4-BE49-F238E27FC236}">
                <a16:creationId xmlns:a16="http://schemas.microsoft.com/office/drawing/2014/main" id="{FB9300BA-8AC4-4930-86B1-BF6B0CBEB142}"/>
              </a:ext>
            </a:extLst>
          </p:cNvPr>
          <p:cNvSpPr/>
          <p:nvPr/>
        </p:nvSpPr>
        <p:spPr>
          <a:xfrm>
            <a:off x="1194005" y="4394954"/>
            <a:ext cx="4469995" cy="2656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706479" rtl="0" eaLnBrk="0" fontAlgn="base" latinLnBrk="0" hangingPunct="0">
              <a:lnSpc>
                <a:spcPct val="100000"/>
              </a:lnSpc>
              <a:spcBef>
                <a:spcPct val="0"/>
              </a:spcBef>
              <a:spcAft>
                <a:spcPct val="0"/>
              </a:spcAft>
              <a:buClrTx/>
              <a:buSzTx/>
              <a:buFontTx/>
              <a:buNone/>
              <a:tabLst/>
              <a:defRPr/>
            </a:pPr>
            <a:r>
              <a:rPr kumimoji="1" lang="ja-JP" altLang="en-US" sz="1218"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18"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FAX</a:t>
            </a:r>
            <a:r>
              <a:rPr kumimoji="1" lang="ja-JP" altLang="en-US" sz="1218"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参加申込書</a:t>
            </a:r>
            <a:endParaRPr kumimoji="1" lang="en-US" altLang="ja-JP" sz="1218"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3" name="テキスト ボックス 22">
            <a:extLst>
              <a:ext uri="{FF2B5EF4-FFF2-40B4-BE49-F238E27FC236}">
                <a16:creationId xmlns:a16="http://schemas.microsoft.com/office/drawing/2014/main" id="{11AC28FC-CDE2-4B68-9154-E27C59CBC758}"/>
              </a:ext>
            </a:extLst>
          </p:cNvPr>
          <p:cNvSpPr txBox="1"/>
          <p:nvPr/>
        </p:nvSpPr>
        <p:spPr>
          <a:xfrm>
            <a:off x="1160938" y="4679743"/>
            <a:ext cx="5324294" cy="2020361"/>
          </a:xfrm>
          <a:prstGeom prst="rect">
            <a:avLst/>
          </a:prstGeom>
          <a:noFill/>
        </p:spPr>
        <p:txBody>
          <a:bodyPr wrap="square" rtlCol="0">
            <a:spAutoFit/>
          </a:bodyPr>
          <a:lstStyle/>
          <a:p>
            <a:pPr marL="0" marR="0" lvl="0" indent="0" algn="l" defTabSz="721555" rtl="0" eaLnBrk="0" fontAlgn="base" latinLnBrk="0" hangingPunct="0">
              <a:lnSpc>
                <a:spcPct val="100000"/>
              </a:lnSpc>
              <a:spcBef>
                <a:spcPct val="0"/>
              </a:spcBef>
              <a:spcAft>
                <a:spcPct val="0"/>
              </a:spcAft>
              <a:buClrTx/>
              <a:buSzTx/>
              <a:buFontTx/>
              <a:buNone/>
              <a:tabLst/>
              <a:defRPr/>
            </a:pPr>
            <a:r>
              <a:rPr kumimoji="1" lang="ja-JP" altLang="en-US"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ご所属：</a:t>
            </a: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r>
              <a:rPr kumimoji="1" lang="ja-JP" altLang="en-US" sz="1392"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r>
              <a:rPr kumimoji="1" lang="ja-JP" altLang="en-US"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お名前：</a:t>
            </a: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r>
              <a:rPr kumimoji="1" lang="ja-JP" altLang="en-US"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職種：チェックをいれてください</a:t>
            </a: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r>
              <a:rPr kumimoji="1" lang="ja-JP" altLang="en-US"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□医師　□看護師　□薬剤師　□その他医療関係者</a:t>
            </a: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r>
              <a:rPr kumimoji="1" lang="ja-JP" altLang="en-US"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メールアドレス：</a:t>
            </a: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ct val="100000"/>
              </a:lnSpc>
              <a:spcBef>
                <a:spcPct val="0"/>
              </a:spcBef>
              <a:spcAft>
                <a:spcPct val="0"/>
              </a:spcAft>
              <a:buClrTx/>
              <a:buSzTx/>
              <a:buFontTx/>
              <a:buNone/>
              <a:tabLst/>
              <a:defRPr/>
            </a:pPr>
            <a:endParaRPr kumimoji="1" lang="en-US" altLang="ja-JP" sz="13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0" name="直線コネクタ 29">
            <a:extLst>
              <a:ext uri="{FF2B5EF4-FFF2-40B4-BE49-F238E27FC236}">
                <a16:creationId xmlns:a16="http://schemas.microsoft.com/office/drawing/2014/main" id="{8A802234-F640-45A0-835B-4AE9C2A2B242}"/>
              </a:ext>
            </a:extLst>
          </p:cNvPr>
          <p:cNvCxnSpPr>
            <a:cxnSpLocks/>
          </p:cNvCxnSpPr>
          <p:nvPr/>
        </p:nvCxnSpPr>
        <p:spPr>
          <a:xfrm>
            <a:off x="1250507" y="5022000"/>
            <a:ext cx="44134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2A3B1297-5A97-4463-B095-408B0190B2FC}"/>
              </a:ext>
            </a:extLst>
          </p:cNvPr>
          <p:cNvCxnSpPr>
            <a:cxnSpLocks/>
          </p:cNvCxnSpPr>
          <p:nvPr/>
        </p:nvCxnSpPr>
        <p:spPr>
          <a:xfrm>
            <a:off x="1250507" y="5412955"/>
            <a:ext cx="4413491"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テキスト ボックス 9">
            <a:extLst>
              <a:ext uri="{FF2B5EF4-FFF2-40B4-BE49-F238E27FC236}">
                <a16:creationId xmlns:a16="http://schemas.microsoft.com/office/drawing/2014/main" id="{27283FBB-A48D-422B-995D-9C43D4545555}"/>
              </a:ext>
            </a:extLst>
          </p:cNvPr>
          <p:cNvSpPr txBox="1">
            <a:spLocks noChangeArrowheads="1"/>
          </p:cNvSpPr>
          <p:nvPr/>
        </p:nvSpPr>
        <p:spPr bwMode="auto">
          <a:xfrm>
            <a:off x="793376" y="7868917"/>
            <a:ext cx="522549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721555" rtl="0" eaLnBrk="0" fontAlgn="base" latinLnBrk="0" hangingPunct="0">
              <a:lnSpc>
                <a:spcPts val="1043"/>
              </a:lnSpc>
              <a:spcBef>
                <a:spcPct val="0"/>
              </a:spcBef>
              <a:spcAft>
                <a:spcPct val="0"/>
              </a:spcAft>
              <a:buClrTx/>
              <a:buSzTx/>
              <a:buFont typeface="Arial" panose="020B0604020202020204" pitchFamily="34" charset="0"/>
              <a:buNone/>
              <a:tabLst/>
              <a:defRPr/>
            </a:pPr>
            <a:r>
              <a:rPr kumimoji="1" lang="ja-JP" altLang="en-US" sz="78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ご記入頂きました個人情報は、本講演会の運営のために使用するとともに、医薬品に関する適正使用情報提供等の目的で、</a:t>
            </a:r>
            <a:endParaRPr kumimoji="1" lang="en-US" altLang="ja-JP" sz="78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21555" rtl="0" eaLnBrk="0" fontAlgn="base" latinLnBrk="0" hangingPunct="0">
              <a:lnSpc>
                <a:spcPts val="1043"/>
              </a:lnSpc>
              <a:spcBef>
                <a:spcPct val="0"/>
              </a:spcBef>
              <a:spcAft>
                <a:spcPct val="0"/>
              </a:spcAft>
              <a:buClrTx/>
              <a:buSzTx/>
              <a:buFont typeface="Arial" panose="020B0604020202020204" pitchFamily="34" charset="0"/>
              <a:buNone/>
              <a:tabLst/>
              <a:defRPr/>
            </a:pPr>
            <a:r>
              <a:rPr kumimoji="1" lang="ja-JP" altLang="en-US" sz="78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弊社にて適切に取扱いさせていただきます。</a:t>
            </a:r>
            <a:endParaRPr kumimoji="1" lang="en-US" altLang="ja-JP" sz="78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54385" rtl="0" eaLnBrk="1" fontAlgn="auto" latinLnBrk="0" hangingPunct="1">
              <a:lnSpc>
                <a:spcPts val="1043"/>
              </a:lnSpc>
              <a:spcBef>
                <a:spcPct val="0"/>
              </a:spcBef>
              <a:spcAft>
                <a:spcPts val="0"/>
              </a:spcAft>
              <a:buClrTx/>
              <a:buSzTx/>
              <a:buFont typeface="Arial" panose="020B0604020202020204" pitchFamily="34" charset="0"/>
              <a:buNone/>
              <a:tabLst/>
              <a:defRPr/>
            </a:pPr>
            <a:r>
              <a:rPr kumimoji="1" lang="ja-JP" altLang="en-US"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rPr>
              <a:t>ご不明な点等ございましたら弊社担当者もしくは下記実施責任者へご連絡を宜しくお願い申し上げます。</a:t>
            </a:r>
            <a:endParaRPr kumimoji="1" lang="en-US" altLang="ja-JP" sz="1145" b="0" i="0" u="none" strike="noStrike" kern="1200" cap="none" spc="0" normalizeH="0" baseline="-2000" noProof="0" dirty="0">
              <a:ln>
                <a:noFill/>
              </a:ln>
              <a:solidFill>
                <a:prstClr val="black"/>
              </a:solidFill>
              <a:effectLst/>
              <a:uLnTx/>
              <a:uFillTx/>
              <a:latin typeface="メイリオ" panose="020B0604030504040204" pitchFamily="50" charset="-128"/>
              <a:ea typeface="メイリオ" panose="020B0604030504040204" pitchFamily="50" charset="-128"/>
              <a:cs typeface="Arial" panose="020B0604020202020204" pitchFamily="34" charset="0"/>
            </a:endParaRPr>
          </a:p>
        </p:txBody>
      </p:sp>
      <p:cxnSp>
        <p:nvCxnSpPr>
          <p:cNvPr id="24" name="直線コネクタ 23">
            <a:extLst>
              <a:ext uri="{FF2B5EF4-FFF2-40B4-BE49-F238E27FC236}">
                <a16:creationId xmlns:a16="http://schemas.microsoft.com/office/drawing/2014/main" id="{2EE4755F-ADFB-4A6C-9390-7B0F71625573}"/>
              </a:ext>
            </a:extLst>
          </p:cNvPr>
          <p:cNvCxnSpPr>
            <a:cxnSpLocks/>
          </p:cNvCxnSpPr>
          <p:nvPr/>
        </p:nvCxnSpPr>
        <p:spPr>
          <a:xfrm>
            <a:off x="1250507" y="6093827"/>
            <a:ext cx="4413491"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73F2C30C-95F8-4D3E-B04C-276F3A8788AC}"/>
              </a:ext>
            </a:extLst>
          </p:cNvPr>
          <p:cNvSpPr txBox="1"/>
          <p:nvPr/>
        </p:nvSpPr>
        <p:spPr>
          <a:xfrm>
            <a:off x="799902" y="6679988"/>
            <a:ext cx="5238935" cy="453201"/>
          </a:xfrm>
          <a:prstGeom prst="rect">
            <a:avLst/>
          </a:prstGeom>
          <a:noFill/>
        </p:spPr>
        <p:txBody>
          <a:bodyPr wrap="none" rtlCol="0">
            <a:spAutoFit/>
          </a:bodyPr>
          <a:lstStyle/>
          <a:p>
            <a:pPr marL="0" marR="0" lvl="0" indent="0" algn="l" defTabSz="654385" rtl="0" eaLnBrk="1" fontAlgn="auto" latinLnBrk="0" hangingPunct="1">
              <a:lnSpc>
                <a:spcPct val="100000"/>
              </a:lnSpc>
              <a:spcBef>
                <a:spcPts val="0"/>
              </a:spcBef>
              <a:spcAft>
                <a:spcPts val="0"/>
              </a:spcAft>
              <a:buClrTx/>
              <a:buSzTx/>
              <a:buFontTx/>
              <a:buNone/>
              <a:tabLst/>
              <a:defRPr/>
            </a:pP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方法</a:t>
            </a:r>
            <a:r>
              <a:rPr kumimoji="1" lang="en-US" altLang="ja-JP"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3.【URL】</a:t>
            </a:r>
            <a:r>
              <a:rPr kumimoji="1" lang="ja-JP" altLang="en-US"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から登録</a:t>
            </a:r>
            <a:endParaRPr kumimoji="1" lang="en-US" altLang="ja-JP" sz="1145"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algn="just"/>
            <a:r>
              <a:rPr lang="en-US" altLang="ja-JP" sz="1200" u="sng" dirty="0">
                <a:solidFill>
                  <a:srgbClr val="0563C1"/>
                </a:solidFill>
                <a:effectLst/>
                <a:latin typeface="Times New Roman" panose="02020603050405020304" pitchFamily="18" charset="0"/>
                <a:ea typeface="ＭＳ Ｐゴシック" panose="020B0600070205080204" pitchFamily="50" charset="-128"/>
                <a:cs typeface="Times New Roman" panose="02020603050405020304" pitchFamily="18" charset="0"/>
                <a:hlinkClick r:id="rId2"/>
              </a:rPr>
              <a:t>https://mt-pharma-jp.zoom.us/webinar/register/WN_IBJ7nJNiRempAZ3to5nkCQ</a:t>
            </a:r>
            <a:endParaRPr lang="ja-JP" altLang="ja-JP" sz="1100" dirty="0">
              <a:effectLst/>
              <a:latin typeface="Arial" panose="020B0604020202020204" pitchFamily="34" charset="0"/>
              <a:ea typeface="ＭＳ Ｐゴシック" panose="020B0600070205080204" pitchFamily="50" charset="-128"/>
            </a:endParaRPr>
          </a:p>
        </p:txBody>
      </p:sp>
      <p:cxnSp>
        <p:nvCxnSpPr>
          <p:cNvPr id="28" name="直線コネクタ 27">
            <a:extLst>
              <a:ext uri="{FF2B5EF4-FFF2-40B4-BE49-F238E27FC236}">
                <a16:creationId xmlns:a16="http://schemas.microsoft.com/office/drawing/2014/main" id="{BE6440D3-7530-47EF-A05D-BD4E47B5CAE2}"/>
              </a:ext>
            </a:extLst>
          </p:cNvPr>
          <p:cNvCxnSpPr>
            <a:cxnSpLocks/>
          </p:cNvCxnSpPr>
          <p:nvPr/>
        </p:nvCxnSpPr>
        <p:spPr>
          <a:xfrm>
            <a:off x="1266861" y="6509869"/>
            <a:ext cx="4413491"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1A907FC6-6CD8-4282-807D-798D2C369535}"/>
              </a:ext>
            </a:extLst>
          </p:cNvPr>
          <p:cNvSpPr/>
          <p:nvPr/>
        </p:nvSpPr>
        <p:spPr>
          <a:xfrm>
            <a:off x="3428998" y="683959"/>
            <a:ext cx="1584177" cy="31355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締切</a:t>
            </a:r>
            <a:r>
              <a:rPr kumimoji="1" lang="en-US" altLang="ja-JP"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【11</a:t>
            </a:r>
            <a:r>
              <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月</a:t>
            </a:r>
            <a:r>
              <a:rPr kumimoji="1" lang="en-US" altLang="ja-JP"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19</a:t>
            </a:r>
            <a:r>
              <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日</a:t>
            </a:r>
            <a:r>
              <a:rPr kumimoji="1" lang="en-US" altLang="ja-JP"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12</a:t>
            </a:r>
            <a:r>
              <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時</a:t>
            </a:r>
            <a:r>
              <a:rPr kumimoji="1" lang="en-US" altLang="ja-JP"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p>
        </p:txBody>
      </p:sp>
      <p:pic>
        <p:nvPicPr>
          <p:cNvPr id="8" name="図 7">
            <a:extLst>
              <a:ext uri="{FF2B5EF4-FFF2-40B4-BE49-F238E27FC236}">
                <a16:creationId xmlns:a16="http://schemas.microsoft.com/office/drawing/2014/main" id="{470A8839-7147-3F81-D9D4-41FE5035D98D}"/>
              </a:ext>
            </a:extLst>
          </p:cNvPr>
          <p:cNvPicPr>
            <a:picLocks noChangeAspect="1"/>
          </p:cNvPicPr>
          <p:nvPr/>
        </p:nvPicPr>
        <p:blipFill>
          <a:blip r:embed="rId3"/>
          <a:stretch>
            <a:fillRect/>
          </a:stretch>
        </p:blipFill>
        <p:spPr>
          <a:xfrm>
            <a:off x="1009136" y="2229623"/>
            <a:ext cx="815231" cy="815231"/>
          </a:xfrm>
          <a:prstGeom prst="rect">
            <a:avLst/>
          </a:prstGeom>
        </p:spPr>
      </p:pic>
    </p:spTree>
    <p:extLst>
      <p:ext uri="{BB962C8B-B14F-4D97-AF65-F5344CB8AC3E}">
        <p14:creationId xmlns:p14="http://schemas.microsoft.com/office/powerpoint/2010/main" val="2403091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D207AB92681D247AF65D22C6C6A2421" ma:contentTypeVersion="14" ma:contentTypeDescription="新しいドキュメントを作成します。" ma:contentTypeScope="" ma:versionID="c79dd68f38e59c8ffaac539f9a9c0665">
  <xsd:schema xmlns:xsd="http://www.w3.org/2001/XMLSchema" xmlns:xs="http://www.w3.org/2001/XMLSchema" xmlns:p="http://schemas.microsoft.com/office/2006/metadata/properties" xmlns:ns2="f90367ce-f67c-471c-9b99-91454d126dda" xmlns:ns3="76a9ee81-262d-4851-9086-3ba2eb8b10c2" targetNamespace="http://schemas.microsoft.com/office/2006/metadata/properties" ma:root="true" ma:fieldsID="eb4a527cb4126f953b70cb53ff8a0331" ns2:_="" ns3:_="">
    <xsd:import namespace="f90367ce-f67c-471c-9b99-91454d126dda"/>
    <xsd:import namespace="76a9ee81-262d-4851-9086-3ba2eb8b10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3:SharedWithUsers" minOccurs="0"/>
                <xsd:element ref="ns3:SharedWithDetail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367ce-f67c-471c-9b99-91454d126d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847f5443-14e4-4d70-8b98-f8aed8998f33"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a9ee81-262d-4851-9086-3ba2eb8b10c2"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8db6cea8-fc53-49d5-a6bb-8a6473fe0392}" ma:internalName="TaxCatchAll" ma:showField="CatchAllData" ma:web="76a9ee81-262d-4851-9086-3ba2eb8b10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90367ce-f67c-471c-9b99-91454d126dda">
      <Terms xmlns="http://schemas.microsoft.com/office/infopath/2007/PartnerControls"/>
    </lcf76f155ced4ddcb4097134ff3c332f>
    <TaxCatchAll xmlns="76a9ee81-262d-4851-9086-3ba2eb8b10c2" xsi:nil="true"/>
  </documentManagement>
</p:properties>
</file>

<file path=customXml/itemProps1.xml><?xml version="1.0" encoding="utf-8"?>
<ds:datastoreItem xmlns:ds="http://schemas.openxmlformats.org/officeDocument/2006/customXml" ds:itemID="{C95B6910-25C9-4439-A390-9B7A349FE3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0367ce-f67c-471c-9b99-91454d126dda"/>
    <ds:schemaRef ds:uri="76a9ee81-262d-4851-9086-3ba2eb8b10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D72FF9-2F38-4A5C-9085-4B677F2C53AD}">
  <ds:schemaRefs>
    <ds:schemaRef ds:uri="http://schemas.microsoft.com/sharepoint/v3/contenttype/forms"/>
  </ds:schemaRefs>
</ds:datastoreItem>
</file>

<file path=customXml/itemProps3.xml><?xml version="1.0" encoding="utf-8"?>
<ds:datastoreItem xmlns:ds="http://schemas.openxmlformats.org/officeDocument/2006/customXml" ds:itemID="{090F2E0A-8A35-4044-B968-61BE78E17F6C}">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76a9ee81-262d-4851-9086-3ba2eb8b10c2"/>
    <ds:schemaRef ds:uri="http://schemas.microsoft.com/office/infopath/2007/PartnerControls"/>
    <ds:schemaRef ds:uri="http://purl.org/dc/terms/"/>
    <ds:schemaRef ds:uri="f90367ce-f67c-471c-9b99-91454d126dd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101</TotalTime>
  <Words>723</Words>
  <Application>Microsoft Office PowerPoint</Application>
  <PresentationFormat>画面に合わせる (4:3)</PresentationFormat>
  <Paragraphs>66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2</vt:i4>
      </vt:variant>
    </vt:vector>
  </HeadingPairs>
  <TitlesOfParts>
    <vt:vector size="12" baseType="lpstr">
      <vt:lpstr>Meiryo UI</vt:lpstr>
      <vt:lpstr>メイリオ</vt:lpstr>
      <vt:lpstr>游ゴシック</vt:lpstr>
      <vt:lpstr>Arial</vt:lpstr>
      <vt:lpstr>Calibri</vt:lpstr>
      <vt:lpstr>Calibri Light</vt:lpstr>
      <vt:lpstr>Times New Roman</vt:lpstr>
      <vt:lpstr>Office テーマ</vt:lpstr>
      <vt:lpstr>1_Office テーマ</vt:lpstr>
      <vt:lpstr>Office ​​テーマ</vt:lpstr>
      <vt:lpstr>PowerPoint プレゼンテーション</vt:lpstr>
      <vt:lpstr>PowerPoint プレゼンテーション</vt:lpstr>
    </vt:vector>
  </TitlesOfParts>
  <Company>(株)博報堂ＤＹホールディングス</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(株)博報堂ＤＹホールディングス</dc:creator>
  <cp:lastModifiedBy>suyama kouta/須山　耕多</cp:lastModifiedBy>
  <cp:revision>29</cp:revision>
  <cp:lastPrinted>2024-10-17T05:44:58Z</cp:lastPrinted>
  <dcterms:created xsi:type="dcterms:W3CDTF">2022-06-01T08:31:09Z</dcterms:created>
  <dcterms:modified xsi:type="dcterms:W3CDTF">2024-10-17T06:06:58Z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0x010100FF411E03F9A77A4AA4CF177AFA606DA6</vt:lpwstr>
  </property>
  <property fmtid="{D5CDD505-2E9C-101B-9397-08002B2CF9AE}" pid="3" name="MediaServiceImageTags">
    <vt:lpwstr/>
  </property>
</Properties>
</file>